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84" r:id="rId5"/>
    <p:sldId id="275" r:id="rId6"/>
    <p:sldId id="270" r:id="rId7"/>
    <p:sldId id="269" r:id="rId8"/>
    <p:sldId id="322" r:id="rId9"/>
    <p:sldId id="279" r:id="rId10"/>
    <p:sldId id="280" r:id="rId11"/>
    <p:sldId id="331" r:id="rId12"/>
    <p:sldId id="300" r:id="rId13"/>
    <p:sldId id="301" r:id="rId14"/>
    <p:sldId id="336" r:id="rId15"/>
    <p:sldId id="332" r:id="rId16"/>
    <p:sldId id="337" r:id="rId17"/>
    <p:sldId id="302" r:id="rId18"/>
    <p:sldId id="304" r:id="rId19"/>
    <p:sldId id="305" r:id="rId20"/>
    <p:sldId id="338" r:id="rId21"/>
    <p:sldId id="307" r:id="rId22"/>
    <p:sldId id="311" r:id="rId23"/>
    <p:sldId id="309" r:id="rId24"/>
    <p:sldId id="312" r:id="rId25"/>
    <p:sldId id="313" r:id="rId26"/>
    <p:sldId id="314" r:id="rId27"/>
    <p:sldId id="316" r:id="rId28"/>
    <p:sldId id="339" r:id="rId29"/>
    <p:sldId id="340" r:id="rId30"/>
    <p:sldId id="341" r:id="rId31"/>
    <p:sldId id="342" r:id="rId32"/>
    <p:sldId id="319" r:id="rId33"/>
    <p:sldId id="343" r:id="rId34"/>
    <p:sldId id="344" r:id="rId35"/>
    <p:sldId id="320" r:id="rId36"/>
    <p:sldId id="321" r:id="rId37"/>
    <p:sldId id="345" r:id="rId38"/>
    <p:sldId id="334" r:id="rId39"/>
    <p:sldId id="346" r:id="rId40"/>
    <p:sldId id="335" r:id="rId41"/>
    <p:sldId id="333" r:id="rId42"/>
    <p:sldId id="297" r:id="rId4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9900"/>
    <a:srgbClr val="B0A674"/>
    <a:srgbClr val="A79C65"/>
    <a:srgbClr val="A89D68"/>
    <a:srgbClr val="9D9259"/>
    <a:srgbClr val="948A54"/>
    <a:srgbClr val="ADA36F"/>
    <a:srgbClr val="A59A63"/>
    <a:srgbClr val="B1A77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2" autoAdjust="0"/>
    <p:restoredTop sz="94660"/>
  </p:normalViewPr>
  <p:slideViewPr>
    <p:cSldViewPr>
      <p:cViewPr varScale="1">
        <p:scale>
          <a:sx n="46" d="100"/>
          <a:sy n="46" d="100"/>
        </p:scale>
        <p:origin x="-111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1BA806-2FB7-46A6-81C1-FC29D7C4C3CA}" type="doc">
      <dgm:prSet loTypeId="urn:microsoft.com/office/officeart/2005/8/layout/default#1" loCatId="list" qsTypeId="urn:microsoft.com/office/officeart/2005/8/quickstyle/simple2" qsCatId="simple" csTypeId="urn:microsoft.com/office/officeart/2005/8/colors/accent0_3" csCatId="mainScheme" phldr="1"/>
      <dgm:spPr/>
      <dgm:t>
        <a:bodyPr/>
        <a:lstStyle/>
        <a:p>
          <a:endParaRPr lang="es-MX"/>
        </a:p>
      </dgm:t>
    </dgm:pt>
    <dgm:pt modelId="{C9100FAD-8F5B-4A55-971F-4ED8C7081DDE}">
      <dgm:prSet phldrT="[Texto]"/>
      <dgm:spPr/>
      <dgm:t>
        <a:bodyPr/>
        <a:lstStyle/>
        <a:p>
          <a:r>
            <a:rPr lang="es-MX" b="1" dirty="0" smtClean="0">
              <a:solidFill>
                <a:srgbClr val="FFFF00"/>
              </a:solidFill>
            </a:rPr>
            <a:t>TRANSPARENCIA</a:t>
          </a:r>
          <a:r>
            <a:rPr lang="es-MX" dirty="0" smtClean="0">
              <a:solidFill>
                <a:srgbClr val="FFFF00"/>
              </a:solidFill>
            </a:rPr>
            <a:t> </a:t>
          </a:r>
          <a:r>
            <a:rPr lang="es-MX" dirty="0" smtClean="0"/>
            <a:t>en las compras públicas y procedimientos de contratación (licitación o ejecución de contratos). Acceso a la información y oportunidades de negocio</a:t>
          </a:r>
          <a:endParaRPr lang="es-MX" dirty="0"/>
        </a:p>
      </dgm:t>
    </dgm:pt>
    <dgm:pt modelId="{2B95D86C-D04D-4307-B7D0-73D653CA7B31}" type="parTrans" cxnId="{DAEF8508-276E-48DD-A6CE-EE4C9FFD35B4}">
      <dgm:prSet/>
      <dgm:spPr/>
      <dgm:t>
        <a:bodyPr/>
        <a:lstStyle/>
        <a:p>
          <a:endParaRPr lang="es-MX"/>
        </a:p>
      </dgm:t>
    </dgm:pt>
    <dgm:pt modelId="{27D8F426-52AD-4237-BF0A-A46153170CB8}" type="sibTrans" cxnId="{DAEF8508-276E-48DD-A6CE-EE4C9FFD35B4}">
      <dgm:prSet/>
      <dgm:spPr/>
      <dgm:t>
        <a:bodyPr/>
        <a:lstStyle/>
        <a:p>
          <a:endParaRPr lang="es-MX"/>
        </a:p>
      </dgm:t>
    </dgm:pt>
    <dgm:pt modelId="{F9C241F5-7D72-4B55-A3D9-8FEAE5B6D760}">
      <dgm:prSet phldrT="[Texto]"/>
      <dgm:spPr/>
      <dgm:t>
        <a:bodyPr/>
        <a:lstStyle/>
        <a:p>
          <a:r>
            <a:rPr lang="es-MX" dirty="0" smtClean="0"/>
            <a:t>Desarrollo del </a:t>
          </a:r>
          <a:r>
            <a:rPr lang="es-MX" b="1" dirty="0" smtClean="0">
              <a:solidFill>
                <a:srgbClr val="FFFF00"/>
              </a:solidFill>
            </a:rPr>
            <a:t>EMPRENDIMIENTO</a:t>
          </a:r>
          <a:r>
            <a:rPr lang="es-MX" dirty="0" smtClean="0"/>
            <a:t>. Especialmente beneficios para las Micro y Pequeñas empresas, y para la innovación</a:t>
          </a:r>
          <a:endParaRPr lang="es-MX" dirty="0"/>
        </a:p>
      </dgm:t>
    </dgm:pt>
    <dgm:pt modelId="{C9317A00-2AA6-4C0B-86C4-F23FE2348DCE}" type="parTrans" cxnId="{5428E0A5-3F76-4C65-90A7-ECA0C2D8973A}">
      <dgm:prSet/>
      <dgm:spPr/>
      <dgm:t>
        <a:bodyPr/>
        <a:lstStyle/>
        <a:p>
          <a:endParaRPr lang="es-MX"/>
        </a:p>
      </dgm:t>
    </dgm:pt>
    <dgm:pt modelId="{67C99A9E-6936-4FB6-AFD0-15930DE88D50}" type="sibTrans" cxnId="{5428E0A5-3F76-4C65-90A7-ECA0C2D8973A}">
      <dgm:prSet/>
      <dgm:spPr/>
      <dgm:t>
        <a:bodyPr/>
        <a:lstStyle/>
        <a:p>
          <a:endParaRPr lang="es-MX"/>
        </a:p>
      </dgm:t>
    </dgm:pt>
    <dgm:pt modelId="{4182301D-A833-4B97-BAFD-8D8354277892}">
      <dgm:prSet phldrT="[Texto]"/>
      <dgm:spPr/>
      <dgm:t>
        <a:bodyPr/>
        <a:lstStyle/>
        <a:p>
          <a:r>
            <a:rPr lang="es-MX" b="1" dirty="0" smtClean="0">
              <a:solidFill>
                <a:srgbClr val="FFFF00"/>
              </a:solidFill>
            </a:rPr>
            <a:t>EFICACIA</a:t>
          </a:r>
          <a:r>
            <a:rPr lang="es-MX" dirty="0" smtClean="0"/>
            <a:t> del mercado y de los procedimientos. Agilidad en la ejecución de las adquisiciones, disminución de los plazos asociados a la contratación</a:t>
          </a:r>
          <a:endParaRPr lang="es-MX" dirty="0"/>
        </a:p>
      </dgm:t>
    </dgm:pt>
    <dgm:pt modelId="{24E84EAE-C129-4B59-9473-CD4A33F124B9}" type="parTrans" cxnId="{5E7CE929-B834-40C0-BC95-2E69C1CF7B25}">
      <dgm:prSet/>
      <dgm:spPr/>
      <dgm:t>
        <a:bodyPr/>
        <a:lstStyle/>
        <a:p>
          <a:endParaRPr lang="es-MX"/>
        </a:p>
      </dgm:t>
    </dgm:pt>
    <dgm:pt modelId="{9F108AEE-7125-43C1-8632-0A871C699BB2}" type="sibTrans" cxnId="{5E7CE929-B834-40C0-BC95-2E69C1CF7B25}">
      <dgm:prSet/>
      <dgm:spPr/>
      <dgm:t>
        <a:bodyPr/>
        <a:lstStyle/>
        <a:p>
          <a:endParaRPr lang="es-MX"/>
        </a:p>
      </dgm:t>
    </dgm:pt>
    <dgm:pt modelId="{C94024E1-2603-4961-BB3C-4854F104F5AA}">
      <dgm:prSet phldrT="[Texto]"/>
      <dgm:spPr/>
      <dgm:t>
        <a:bodyPr/>
        <a:lstStyle/>
        <a:p>
          <a:r>
            <a:rPr lang="es-MX" b="1" dirty="0" smtClean="0">
              <a:solidFill>
                <a:srgbClr val="FFFF00"/>
              </a:solidFill>
            </a:rPr>
            <a:t>DESARROLLO SUSTENTABLE</a:t>
          </a:r>
          <a:r>
            <a:rPr lang="es-MX" dirty="0" smtClean="0"/>
            <a:t>: Aspectos económicos, sociales y ambientales</a:t>
          </a:r>
          <a:endParaRPr lang="es-MX" dirty="0"/>
        </a:p>
      </dgm:t>
    </dgm:pt>
    <dgm:pt modelId="{63FCE767-CE1C-49EA-B005-0EFDFC896186}" type="parTrans" cxnId="{1D3BF15A-EB98-414E-8369-69CE8AB4A7F4}">
      <dgm:prSet/>
      <dgm:spPr/>
      <dgm:t>
        <a:bodyPr/>
        <a:lstStyle/>
        <a:p>
          <a:endParaRPr lang="es-MX"/>
        </a:p>
      </dgm:t>
    </dgm:pt>
    <dgm:pt modelId="{52B9C309-864B-45BD-942D-BF8659225080}" type="sibTrans" cxnId="{1D3BF15A-EB98-414E-8369-69CE8AB4A7F4}">
      <dgm:prSet/>
      <dgm:spPr/>
      <dgm:t>
        <a:bodyPr/>
        <a:lstStyle/>
        <a:p>
          <a:endParaRPr lang="es-MX"/>
        </a:p>
      </dgm:t>
    </dgm:pt>
    <dgm:pt modelId="{489AEBF1-BB0A-4466-8FAB-282D3AE40C06}">
      <dgm:prSet phldrT="[Texto]"/>
      <dgm:spPr/>
      <dgm:t>
        <a:bodyPr/>
        <a:lstStyle/>
        <a:p>
          <a:r>
            <a:rPr lang="es-MX" b="1" dirty="0" smtClean="0">
              <a:solidFill>
                <a:srgbClr val="FFFF00"/>
              </a:solidFill>
            </a:rPr>
            <a:t>OTROS ASPECTOS</a:t>
          </a:r>
          <a:r>
            <a:rPr lang="es-MX" dirty="0" smtClean="0"/>
            <a:t> no directamente relacionados con las políticas de contratación pública. Por ejemplo, mayor uso de las tecnologías, apertura de mercados, etc.</a:t>
          </a:r>
          <a:endParaRPr lang="es-MX" dirty="0"/>
        </a:p>
      </dgm:t>
    </dgm:pt>
    <dgm:pt modelId="{B3314BC8-E2BB-4E5E-8987-4AC81E02BDE1}" type="parTrans" cxnId="{D2719EB8-C741-4D2C-A697-A0AD6825DA34}">
      <dgm:prSet/>
      <dgm:spPr/>
      <dgm:t>
        <a:bodyPr/>
        <a:lstStyle/>
        <a:p>
          <a:endParaRPr lang="es-MX"/>
        </a:p>
      </dgm:t>
    </dgm:pt>
    <dgm:pt modelId="{EAC818AD-7821-43CA-8C04-6D131CFE6A1E}" type="sibTrans" cxnId="{D2719EB8-C741-4D2C-A697-A0AD6825DA34}">
      <dgm:prSet/>
      <dgm:spPr/>
      <dgm:t>
        <a:bodyPr/>
        <a:lstStyle/>
        <a:p>
          <a:endParaRPr lang="es-MX"/>
        </a:p>
      </dgm:t>
    </dgm:pt>
    <dgm:pt modelId="{CE1A0710-A644-4F28-B6C9-30229BFB2C8B}">
      <dgm:prSet phldrT="[Texto]"/>
      <dgm:spPr/>
      <dgm:t>
        <a:bodyPr/>
        <a:lstStyle/>
        <a:p>
          <a:r>
            <a:rPr lang="es-MX" b="1" dirty="0" smtClean="0">
              <a:solidFill>
                <a:srgbClr val="FFFF00"/>
              </a:solidFill>
            </a:rPr>
            <a:t>EFICIENCIA</a:t>
          </a:r>
          <a:r>
            <a:rPr lang="es-MX" dirty="0" smtClean="0">
              <a:solidFill>
                <a:srgbClr val="FFFF00"/>
              </a:solidFill>
            </a:rPr>
            <a:t> </a:t>
          </a:r>
          <a:r>
            <a:rPr lang="es-MX" dirty="0" smtClean="0"/>
            <a:t>de los procedimientos y de la gestión de las adquisiciones del sector público, incluyendo ahorros debidos a la disminución de precios y costos de transacción</a:t>
          </a:r>
          <a:endParaRPr lang="es-MX" dirty="0"/>
        </a:p>
      </dgm:t>
    </dgm:pt>
    <dgm:pt modelId="{00AF6AF4-8CDD-4579-B8E7-C2EFFC91A7F6}" type="parTrans" cxnId="{C6CC5D15-79E7-417F-93F3-F8750C5A4744}">
      <dgm:prSet/>
      <dgm:spPr/>
      <dgm:t>
        <a:bodyPr/>
        <a:lstStyle/>
        <a:p>
          <a:endParaRPr lang="es-MX"/>
        </a:p>
      </dgm:t>
    </dgm:pt>
    <dgm:pt modelId="{CA613618-8623-44E7-B50D-BE30E4DF4BE5}" type="sibTrans" cxnId="{C6CC5D15-79E7-417F-93F3-F8750C5A4744}">
      <dgm:prSet/>
      <dgm:spPr/>
      <dgm:t>
        <a:bodyPr/>
        <a:lstStyle/>
        <a:p>
          <a:endParaRPr lang="es-MX"/>
        </a:p>
      </dgm:t>
    </dgm:pt>
    <dgm:pt modelId="{AB719AE5-C246-424F-80CB-4B1A7F43719A}" type="pres">
      <dgm:prSet presAssocID="{7B1BA806-2FB7-46A6-81C1-FC29D7C4C3CA}" presName="diagram" presStyleCnt="0">
        <dgm:presLayoutVars>
          <dgm:dir/>
          <dgm:resizeHandles val="exact"/>
        </dgm:presLayoutVars>
      </dgm:prSet>
      <dgm:spPr/>
      <dgm:t>
        <a:bodyPr/>
        <a:lstStyle/>
        <a:p>
          <a:endParaRPr lang="es-MX"/>
        </a:p>
      </dgm:t>
    </dgm:pt>
    <dgm:pt modelId="{EAAEEB81-DA58-4FC6-9A27-D4D915E9BB8D}" type="pres">
      <dgm:prSet presAssocID="{C9100FAD-8F5B-4A55-971F-4ED8C7081DDE}" presName="node" presStyleLbl="node1" presStyleIdx="0" presStyleCnt="6">
        <dgm:presLayoutVars>
          <dgm:bulletEnabled val="1"/>
        </dgm:presLayoutVars>
      </dgm:prSet>
      <dgm:spPr/>
      <dgm:t>
        <a:bodyPr/>
        <a:lstStyle/>
        <a:p>
          <a:endParaRPr lang="es-MX"/>
        </a:p>
      </dgm:t>
    </dgm:pt>
    <dgm:pt modelId="{C61B540E-0109-4A8D-A136-99293EEF9234}" type="pres">
      <dgm:prSet presAssocID="{27D8F426-52AD-4237-BF0A-A46153170CB8}" presName="sibTrans" presStyleCnt="0"/>
      <dgm:spPr/>
    </dgm:pt>
    <dgm:pt modelId="{49453A85-5CC7-4259-A2E4-080E6142E93E}" type="pres">
      <dgm:prSet presAssocID="{CE1A0710-A644-4F28-B6C9-30229BFB2C8B}" presName="node" presStyleLbl="node1" presStyleIdx="1" presStyleCnt="6">
        <dgm:presLayoutVars>
          <dgm:bulletEnabled val="1"/>
        </dgm:presLayoutVars>
      </dgm:prSet>
      <dgm:spPr/>
      <dgm:t>
        <a:bodyPr/>
        <a:lstStyle/>
        <a:p>
          <a:endParaRPr lang="es-MX"/>
        </a:p>
      </dgm:t>
    </dgm:pt>
    <dgm:pt modelId="{F030AC4D-EFB1-4797-A86C-B32FEE461088}" type="pres">
      <dgm:prSet presAssocID="{CA613618-8623-44E7-B50D-BE30E4DF4BE5}" presName="sibTrans" presStyleCnt="0"/>
      <dgm:spPr/>
    </dgm:pt>
    <dgm:pt modelId="{D0120AB0-3E6F-4335-9732-D11A71AA0F11}" type="pres">
      <dgm:prSet presAssocID="{F9C241F5-7D72-4B55-A3D9-8FEAE5B6D760}" presName="node" presStyleLbl="node1" presStyleIdx="2" presStyleCnt="6">
        <dgm:presLayoutVars>
          <dgm:bulletEnabled val="1"/>
        </dgm:presLayoutVars>
      </dgm:prSet>
      <dgm:spPr/>
      <dgm:t>
        <a:bodyPr/>
        <a:lstStyle/>
        <a:p>
          <a:endParaRPr lang="es-MX"/>
        </a:p>
      </dgm:t>
    </dgm:pt>
    <dgm:pt modelId="{A8006D0F-4350-4767-A465-7159A9F82993}" type="pres">
      <dgm:prSet presAssocID="{67C99A9E-6936-4FB6-AFD0-15930DE88D50}" presName="sibTrans" presStyleCnt="0"/>
      <dgm:spPr/>
    </dgm:pt>
    <dgm:pt modelId="{28D24A97-C3F0-475C-A4D0-AA9177C8F357}" type="pres">
      <dgm:prSet presAssocID="{4182301D-A833-4B97-BAFD-8D8354277892}" presName="node" presStyleLbl="node1" presStyleIdx="3" presStyleCnt="6">
        <dgm:presLayoutVars>
          <dgm:bulletEnabled val="1"/>
        </dgm:presLayoutVars>
      </dgm:prSet>
      <dgm:spPr/>
      <dgm:t>
        <a:bodyPr/>
        <a:lstStyle/>
        <a:p>
          <a:endParaRPr lang="es-MX"/>
        </a:p>
      </dgm:t>
    </dgm:pt>
    <dgm:pt modelId="{10BD61CD-47A9-4F30-B386-D76043038F2E}" type="pres">
      <dgm:prSet presAssocID="{9F108AEE-7125-43C1-8632-0A871C699BB2}" presName="sibTrans" presStyleCnt="0"/>
      <dgm:spPr/>
    </dgm:pt>
    <dgm:pt modelId="{FBED0556-F73E-4977-9CFC-44B75E2CCDD7}" type="pres">
      <dgm:prSet presAssocID="{C94024E1-2603-4961-BB3C-4854F104F5AA}" presName="node" presStyleLbl="node1" presStyleIdx="4" presStyleCnt="6">
        <dgm:presLayoutVars>
          <dgm:bulletEnabled val="1"/>
        </dgm:presLayoutVars>
      </dgm:prSet>
      <dgm:spPr/>
      <dgm:t>
        <a:bodyPr/>
        <a:lstStyle/>
        <a:p>
          <a:endParaRPr lang="es-MX"/>
        </a:p>
      </dgm:t>
    </dgm:pt>
    <dgm:pt modelId="{3890E101-1914-4F76-AD9B-F4634151A103}" type="pres">
      <dgm:prSet presAssocID="{52B9C309-864B-45BD-942D-BF8659225080}" presName="sibTrans" presStyleCnt="0"/>
      <dgm:spPr/>
    </dgm:pt>
    <dgm:pt modelId="{0C5B1002-4BE8-4838-8096-11E0F50DC0E5}" type="pres">
      <dgm:prSet presAssocID="{489AEBF1-BB0A-4466-8FAB-282D3AE40C06}" presName="node" presStyleLbl="node1" presStyleIdx="5" presStyleCnt="6">
        <dgm:presLayoutVars>
          <dgm:bulletEnabled val="1"/>
        </dgm:presLayoutVars>
      </dgm:prSet>
      <dgm:spPr/>
      <dgm:t>
        <a:bodyPr/>
        <a:lstStyle/>
        <a:p>
          <a:endParaRPr lang="es-MX"/>
        </a:p>
      </dgm:t>
    </dgm:pt>
  </dgm:ptLst>
  <dgm:cxnLst>
    <dgm:cxn modelId="{3D120510-AD89-4C93-B5F4-2668093702D7}" type="presOf" srcId="{C94024E1-2603-4961-BB3C-4854F104F5AA}" destId="{FBED0556-F73E-4977-9CFC-44B75E2CCDD7}" srcOrd="0" destOrd="0" presId="urn:microsoft.com/office/officeart/2005/8/layout/default#1"/>
    <dgm:cxn modelId="{5E7CE929-B834-40C0-BC95-2E69C1CF7B25}" srcId="{7B1BA806-2FB7-46A6-81C1-FC29D7C4C3CA}" destId="{4182301D-A833-4B97-BAFD-8D8354277892}" srcOrd="3" destOrd="0" parTransId="{24E84EAE-C129-4B59-9473-CD4A33F124B9}" sibTransId="{9F108AEE-7125-43C1-8632-0A871C699BB2}"/>
    <dgm:cxn modelId="{CF37E794-5DBB-4A03-B522-8009E000826A}" type="presOf" srcId="{CE1A0710-A644-4F28-B6C9-30229BFB2C8B}" destId="{49453A85-5CC7-4259-A2E4-080E6142E93E}" srcOrd="0" destOrd="0" presId="urn:microsoft.com/office/officeart/2005/8/layout/default#1"/>
    <dgm:cxn modelId="{DAEF8508-276E-48DD-A6CE-EE4C9FFD35B4}" srcId="{7B1BA806-2FB7-46A6-81C1-FC29D7C4C3CA}" destId="{C9100FAD-8F5B-4A55-971F-4ED8C7081DDE}" srcOrd="0" destOrd="0" parTransId="{2B95D86C-D04D-4307-B7D0-73D653CA7B31}" sibTransId="{27D8F426-52AD-4237-BF0A-A46153170CB8}"/>
    <dgm:cxn modelId="{A1D6C867-9818-4F72-81CC-D000B1415DF7}" type="presOf" srcId="{C9100FAD-8F5B-4A55-971F-4ED8C7081DDE}" destId="{EAAEEB81-DA58-4FC6-9A27-D4D915E9BB8D}" srcOrd="0" destOrd="0" presId="urn:microsoft.com/office/officeart/2005/8/layout/default#1"/>
    <dgm:cxn modelId="{C6CC5D15-79E7-417F-93F3-F8750C5A4744}" srcId="{7B1BA806-2FB7-46A6-81C1-FC29D7C4C3CA}" destId="{CE1A0710-A644-4F28-B6C9-30229BFB2C8B}" srcOrd="1" destOrd="0" parTransId="{00AF6AF4-8CDD-4579-B8E7-C2EFFC91A7F6}" sibTransId="{CA613618-8623-44E7-B50D-BE30E4DF4BE5}"/>
    <dgm:cxn modelId="{D2719EB8-C741-4D2C-A697-A0AD6825DA34}" srcId="{7B1BA806-2FB7-46A6-81C1-FC29D7C4C3CA}" destId="{489AEBF1-BB0A-4466-8FAB-282D3AE40C06}" srcOrd="5" destOrd="0" parTransId="{B3314BC8-E2BB-4E5E-8987-4AC81E02BDE1}" sibTransId="{EAC818AD-7821-43CA-8C04-6D131CFE6A1E}"/>
    <dgm:cxn modelId="{1D3BF15A-EB98-414E-8369-69CE8AB4A7F4}" srcId="{7B1BA806-2FB7-46A6-81C1-FC29D7C4C3CA}" destId="{C94024E1-2603-4961-BB3C-4854F104F5AA}" srcOrd="4" destOrd="0" parTransId="{63FCE767-CE1C-49EA-B005-0EFDFC896186}" sibTransId="{52B9C309-864B-45BD-942D-BF8659225080}"/>
    <dgm:cxn modelId="{D3AE3B2F-F017-4A9D-BBB6-703EEADF07EC}" type="presOf" srcId="{4182301D-A833-4B97-BAFD-8D8354277892}" destId="{28D24A97-C3F0-475C-A4D0-AA9177C8F357}" srcOrd="0" destOrd="0" presId="urn:microsoft.com/office/officeart/2005/8/layout/default#1"/>
    <dgm:cxn modelId="{5428E0A5-3F76-4C65-90A7-ECA0C2D8973A}" srcId="{7B1BA806-2FB7-46A6-81C1-FC29D7C4C3CA}" destId="{F9C241F5-7D72-4B55-A3D9-8FEAE5B6D760}" srcOrd="2" destOrd="0" parTransId="{C9317A00-2AA6-4C0B-86C4-F23FE2348DCE}" sibTransId="{67C99A9E-6936-4FB6-AFD0-15930DE88D50}"/>
    <dgm:cxn modelId="{DFD7C55E-1420-4E5B-90C0-DEDFAF342FC3}" type="presOf" srcId="{F9C241F5-7D72-4B55-A3D9-8FEAE5B6D760}" destId="{D0120AB0-3E6F-4335-9732-D11A71AA0F11}" srcOrd="0" destOrd="0" presId="urn:microsoft.com/office/officeart/2005/8/layout/default#1"/>
    <dgm:cxn modelId="{839D5BB1-4CED-4593-9DCB-F1838434DFEC}" type="presOf" srcId="{489AEBF1-BB0A-4466-8FAB-282D3AE40C06}" destId="{0C5B1002-4BE8-4838-8096-11E0F50DC0E5}" srcOrd="0" destOrd="0" presId="urn:microsoft.com/office/officeart/2005/8/layout/default#1"/>
    <dgm:cxn modelId="{FD0D1250-D775-43F1-9B27-50543D447AFF}" type="presOf" srcId="{7B1BA806-2FB7-46A6-81C1-FC29D7C4C3CA}" destId="{AB719AE5-C246-424F-80CB-4B1A7F43719A}" srcOrd="0" destOrd="0" presId="urn:microsoft.com/office/officeart/2005/8/layout/default#1"/>
    <dgm:cxn modelId="{E924DC8E-C8B7-418E-BD44-8678227DF1DD}" type="presParOf" srcId="{AB719AE5-C246-424F-80CB-4B1A7F43719A}" destId="{EAAEEB81-DA58-4FC6-9A27-D4D915E9BB8D}" srcOrd="0" destOrd="0" presId="urn:microsoft.com/office/officeart/2005/8/layout/default#1"/>
    <dgm:cxn modelId="{3417DB90-B2D7-4B20-AB7F-2D10D27DB591}" type="presParOf" srcId="{AB719AE5-C246-424F-80CB-4B1A7F43719A}" destId="{C61B540E-0109-4A8D-A136-99293EEF9234}" srcOrd="1" destOrd="0" presId="urn:microsoft.com/office/officeart/2005/8/layout/default#1"/>
    <dgm:cxn modelId="{CF1EACB6-E5C8-4167-A379-28BA1C122819}" type="presParOf" srcId="{AB719AE5-C246-424F-80CB-4B1A7F43719A}" destId="{49453A85-5CC7-4259-A2E4-080E6142E93E}" srcOrd="2" destOrd="0" presId="urn:microsoft.com/office/officeart/2005/8/layout/default#1"/>
    <dgm:cxn modelId="{27CED52F-F2EB-43ED-9A8E-A1B94A74B1FD}" type="presParOf" srcId="{AB719AE5-C246-424F-80CB-4B1A7F43719A}" destId="{F030AC4D-EFB1-4797-A86C-B32FEE461088}" srcOrd="3" destOrd="0" presId="urn:microsoft.com/office/officeart/2005/8/layout/default#1"/>
    <dgm:cxn modelId="{613E58EF-8E63-44F9-84C5-F7CA1B5E397F}" type="presParOf" srcId="{AB719AE5-C246-424F-80CB-4B1A7F43719A}" destId="{D0120AB0-3E6F-4335-9732-D11A71AA0F11}" srcOrd="4" destOrd="0" presId="urn:microsoft.com/office/officeart/2005/8/layout/default#1"/>
    <dgm:cxn modelId="{A7FCCBA0-454D-436F-81C2-1224C864C4AA}" type="presParOf" srcId="{AB719AE5-C246-424F-80CB-4B1A7F43719A}" destId="{A8006D0F-4350-4767-A465-7159A9F82993}" srcOrd="5" destOrd="0" presId="urn:microsoft.com/office/officeart/2005/8/layout/default#1"/>
    <dgm:cxn modelId="{BCA61CB5-96F3-4CE9-9F21-DABE90218FE8}" type="presParOf" srcId="{AB719AE5-C246-424F-80CB-4B1A7F43719A}" destId="{28D24A97-C3F0-475C-A4D0-AA9177C8F357}" srcOrd="6" destOrd="0" presId="urn:microsoft.com/office/officeart/2005/8/layout/default#1"/>
    <dgm:cxn modelId="{E51E2B63-4FDD-4274-A3AC-DA965C6A397C}" type="presParOf" srcId="{AB719AE5-C246-424F-80CB-4B1A7F43719A}" destId="{10BD61CD-47A9-4F30-B386-D76043038F2E}" srcOrd="7" destOrd="0" presId="urn:microsoft.com/office/officeart/2005/8/layout/default#1"/>
    <dgm:cxn modelId="{E448CAE7-771D-4A03-8C5D-5D5241C56CC2}" type="presParOf" srcId="{AB719AE5-C246-424F-80CB-4B1A7F43719A}" destId="{FBED0556-F73E-4977-9CFC-44B75E2CCDD7}" srcOrd="8" destOrd="0" presId="urn:microsoft.com/office/officeart/2005/8/layout/default#1"/>
    <dgm:cxn modelId="{D8CD9EED-8C3B-458E-B440-80DAF5FC3340}" type="presParOf" srcId="{AB719AE5-C246-424F-80CB-4B1A7F43719A}" destId="{3890E101-1914-4F76-AD9B-F4634151A103}" srcOrd="9" destOrd="0" presId="urn:microsoft.com/office/officeart/2005/8/layout/default#1"/>
    <dgm:cxn modelId="{3514FCF9-E19F-41FF-8C57-885B80C5DCB0}" type="presParOf" srcId="{AB719AE5-C246-424F-80CB-4B1A7F43719A}" destId="{0C5B1002-4BE8-4838-8096-11E0F50DC0E5}" srcOrd="1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AEEB81-DA58-4FC6-9A27-D4D915E9BB8D}">
      <dsp:nvSpPr>
        <dsp:cNvPr id="0" name=""/>
        <dsp:cNvSpPr/>
      </dsp:nvSpPr>
      <dsp:spPr>
        <a:xfrm>
          <a:off x="0" y="843843"/>
          <a:ext cx="2745304" cy="164718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solidFill>
                <a:srgbClr val="FFFF00"/>
              </a:solidFill>
            </a:rPr>
            <a:t>TRANSPARENCIA</a:t>
          </a:r>
          <a:r>
            <a:rPr lang="es-MX" sz="1500" kern="1200" dirty="0" smtClean="0">
              <a:solidFill>
                <a:srgbClr val="FFFF00"/>
              </a:solidFill>
            </a:rPr>
            <a:t> </a:t>
          </a:r>
          <a:r>
            <a:rPr lang="es-MX" sz="1500" kern="1200" dirty="0" smtClean="0"/>
            <a:t>en las compras públicas y procedimientos de contratación (licitación o ejecución de contratos). Acceso a la información y oportunidades de negocio</a:t>
          </a:r>
          <a:endParaRPr lang="es-MX" sz="1500" kern="1200" dirty="0"/>
        </a:p>
      </dsp:txBody>
      <dsp:txXfrm>
        <a:off x="0" y="843843"/>
        <a:ext cx="2745304" cy="1647182"/>
      </dsp:txXfrm>
    </dsp:sp>
    <dsp:sp modelId="{49453A85-5CC7-4259-A2E4-080E6142E93E}">
      <dsp:nvSpPr>
        <dsp:cNvPr id="0" name=""/>
        <dsp:cNvSpPr/>
      </dsp:nvSpPr>
      <dsp:spPr>
        <a:xfrm>
          <a:off x="3019835" y="843843"/>
          <a:ext cx="2745304" cy="164718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solidFill>
                <a:srgbClr val="FFFF00"/>
              </a:solidFill>
            </a:rPr>
            <a:t>EFICIENCIA</a:t>
          </a:r>
          <a:r>
            <a:rPr lang="es-MX" sz="1500" kern="1200" dirty="0" smtClean="0">
              <a:solidFill>
                <a:srgbClr val="FFFF00"/>
              </a:solidFill>
            </a:rPr>
            <a:t> </a:t>
          </a:r>
          <a:r>
            <a:rPr lang="es-MX" sz="1500" kern="1200" dirty="0" smtClean="0"/>
            <a:t>de los procedimientos y de la gestión de las adquisiciones del sector público, incluyendo ahorros debidos a la disminución de precios y costos de transacción</a:t>
          </a:r>
          <a:endParaRPr lang="es-MX" sz="1500" kern="1200" dirty="0"/>
        </a:p>
      </dsp:txBody>
      <dsp:txXfrm>
        <a:off x="3019835" y="843843"/>
        <a:ext cx="2745304" cy="1647182"/>
      </dsp:txXfrm>
    </dsp:sp>
    <dsp:sp modelId="{D0120AB0-3E6F-4335-9732-D11A71AA0F11}">
      <dsp:nvSpPr>
        <dsp:cNvPr id="0" name=""/>
        <dsp:cNvSpPr/>
      </dsp:nvSpPr>
      <dsp:spPr>
        <a:xfrm>
          <a:off x="6039670" y="843843"/>
          <a:ext cx="2745304" cy="164718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kern="1200" dirty="0" smtClean="0"/>
            <a:t>Desarrollo del </a:t>
          </a:r>
          <a:r>
            <a:rPr lang="es-MX" sz="1500" b="1" kern="1200" dirty="0" smtClean="0">
              <a:solidFill>
                <a:srgbClr val="FFFF00"/>
              </a:solidFill>
            </a:rPr>
            <a:t>EMPRENDIMIENTO</a:t>
          </a:r>
          <a:r>
            <a:rPr lang="es-MX" sz="1500" kern="1200" dirty="0" smtClean="0"/>
            <a:t>. Especialmente beneficios para las Micro y Pequeñas empresas, y para la innovación</a:t>
          </a:r>
          <a:endParaRPr lang="es-MX" sz="1500" kern="1200" dirty="0"/>
        </a:p>
      </dsp:txBody>
      <dsp:txXfrm>
        <a:off x="6039670" y="843843"/>
        <a:ext cx="2745304" cy="1647182"/>
      </dsp:txXfrm>
    </dsp:sp>
    <dsp:sp modelId="{28D24A97-C3F0-475C-A4D0-AA9177C8F357}">
      <dsp:nvSpPr>
        <dsp:cNvPr id="0" name=""/>
        <dsp:cNvSpPr/>
      </dsp:nvSpPr>
      <dsp:spPr>
        <a:xfrm>
          <a:off x="0" y="2765557"/>
          <a:ext cx="2745304" cy="164718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solidFill>
                <a:srgbClr val="FFFF00"/>
              </a:solidFill>
            </a:rPr>
            <a:t>EFICACIA</a:t>
          </a:r>
          <a:r>
            <a:rPr lang="es-MX" sz="1500" kern="1200" dirty="0" smtClean="0"/>
            <a:t> del mercado y de los procedimientos. Agilidad en la ejecución de las adquisiciones, disminución de los plazos asociados a la contratación</a:t>
          </a:r>
          <a:endParaRPr lang="es-MX" sz="1500" kern="1200" dirty="0"/>
        </a:p>
      </dsp:txBody>
      <dsp:txXfrm>
        <a:off x="0" y="2765557"/>
        <a:ext cx="2745304" cy="1647182"/>
      </dsp:txXfrm>
    </dsp:sp>
    <dsp:sp modelId="{FBED0556-F73E-4977-9CFC-44B75E2CCDD7}">
      <dsp:nvSpPr>
        <dsp:cNvPr id="0" name=""/>
        <dsp:cNvSpPr/>
      </dsp:nvSpPr>
      <dsp:spPr>
        <a:xfrm>
          <a:off x="3019835" y="2765557"/>
          <a:ext cx="2745304" cy="164718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solidFill>
                <a:srgbClr val="FFFF00"/>
              </a:solidFill>
            </a:rPr>
            <a:t>DESARROLLO SUSTENTABLE</a:t>
          </a:r>
          <a:r>
            <a:rPr lang="es-MX" sz="1500" kern="1200" dirty="0" smtClean="0"/>
            <a:t>: Aspectos económicos, sociales y ambientales</a:t>
          </a:r>
          <a:endParaRPr lang="es-MX" sz="1500" kern="1200" dirty="0"/>
        </a:p>
      </dsp:txBody>
      <dsp:txXfrm>
        <a:off x="3019835" y="2765557"/>
        <a:ext cx="2745304" cy="1647182"/>
      </dsp:txXfrm>
    </dsp:sp>
    <dsp:sp modelId="{0C5B1002-4BE8-4838-8096-11E0F50DC0E5}">
      <dsp:nvSpPr>
        <dsp:cNvPr id="0" name=""/>
        <dsp:cNvSpPr/>
      </dsp:nvSpPr>
      <dsp:spPr>
        <a:xfrm>
          <a:off x="6039670" y="2765557"/>
          <a:ext cx="2745304" cy="164718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solidFill>
                <a:srgbClr val="FFFF00"/>
              </a:solidFill>
            </a:rPr>
            <a:t>OTROS ASPECTOS</a:t>
          </a:r>
          <a:r>
            <a:rPr lang="es-MX" sz="1500" kern="1200" dirty="0" smtClean="0"/>
            <a:t> no directamente relacionados con las políticas de contratación pública. Por ejemplo, mayor uso de las tecnologías, apertura de mercados, etc.</a:t>
          </a:r>
          <a:endParaRPr lang="es-MX" sz="1500" kern="1200" dirty="0"/>
        </a:p>
      </dsp:txBody>
      <dsp:txXfrm>
        <a:off x="6039670" y="2765557"/>
        <a:ext cx="2745304" cy="16471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173820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14881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173835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298350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161276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138987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361578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347395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81676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261731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C7D983-969E-493E-B612-BC3D24F6E84B}" type="datetimeFigureOut">
              <a:rPr lang="es-MX" smtClean="0"/>
              <a:pPr/>
              <a:t>17/09/2013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101915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7D983-969E-493E-B612-BC3D24F6E84B}" type="datetimeFigureOut">
              <a:rPr lang="es-MX" smtClean="0"/>
              <a:pPr/>
              <a:t>17/09/2013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EBBB3-E064-476A-920B-231526437354}" type="slidenum">
              <a:rPr lang="es-MX" smtClean="0"/>
              <a:pPr/>
              <a:t>‹Nº›</a:t>
            </a:fld>
            <a:endParaRPr lang="es-MX"/>
          </a:p>
        </p:txBody>
      </p:sp>
    </p:spTree>
    <p:extLst>
      <p:ext uri="{BB962C8B-B14F-4D97-AF65-F5344CB8AC3E}">
        <p14:creationId xmlns="" xmlns:p14="http://schemas.microsoft.com/office/powerpoint/2010/main" val="315602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3039095"/>
            <a:ext cx="8568952" cy="1470025"/>
          </a:xfrm>
        </p:spPr>
        <p:txBody>
          <a:bodyPr>
            <a:noAutofit/>
          </a:bodyPr>
          <a:lstStyle/>
          <a:p>
            <a:r>
              <a:rPr lang="es-MX" sz="2200" b="1" dirty="0" smtClean="0">
                <a:solidFill>
                  <a:schemeClr val="bg2">
                    <a:lumMod val="25000"/>
                  </a:schemeClr>
                </a:solidFill>
                <a:latin typeface="+mn-lt"/>
                <a:ea typeface="Tahoma" pitchFamily="34" charset="0"/>
                <a:cs typeface="Tahoma" pitchFamily="34" charset="0"/>
              </a:rPr>
              <a:t>Evaluación </a:t>
            </a:r>
            <a:r>
              <a:rPr lang="es-MX" sz="2200" b="1" dirty="0">
                <a:solidFill>
                  <a:schemeClr val="bg2">
                    <a:lumMod val="25000"/>
                  </a:schemeClr>
                </a:solidFill>
                <a:latin typeface="+mn-lt"/>
                <a:ea typeface="Tahoma" pitchFamily="34" charset="0"/>
                <a:cs typeface="Tahoma" pitchFamily="34" charset="0"/>
              </a:rPr>
              <a:t>del impacto y de los beneficios de las reformas en los Sistemas de Contratación Pública de América Latina y el </a:t>
            </a:r>
            <a:r>
              <a:rPr lang="es-MX" sz="2200" b="1" dirty="0" smtClean="0">
                <a:solidFill>
                  <a:schemeClr val="bg2">
                    <a:lumMod val="25000"/>
                  </a:schemeClr>
                </a:solidFill>
                <a:latin typeface="+mn-lt"/>
                <a:ea typeface="Tahoma" pitchFamily="34" charset="0"/>
                <a:cs typeface="Tahoma" pitchFamily="34" charset="0"/>
              </a:rPr>
              <a:t>Caribe</a:t>
            </a:r>
            <a:endParaRPr lang="es-MX" sz="2200" dirty="0">
              <a:solidFill>
                <a:schemeClr val="bg2">
                  <a:lumMod val="25000"/>
                </a:schemeClr>
              </a:solidFill>
              <a:latin typeface="+mn-lt"/>
              <a:ea typeface="Tahoma" pitchFamily="34" charset="0"/>
              <a:cs typeface="Tahoma" pitchFamily="34" charset="0"/>
            </a:endParaRPr>
          </a:p>
        </p:txBody>
      </p:sp>
      <p:sp>
        <p:nvSpPr>
          <p:cNvPr id="3" name="2 Subtítulo"/>
          <p:cNvSpPr>
            <a:spLocks noGrp="1"/>
          </p:cNvSpPr>
          <p:nvPr>
            <p:ph type="subTitle" idx="1"/>
          </p:nvPr>
        </p:nvSpPr>
        <p:spPr>
          <a:xfrm>
            <a:off x="1371600" y="4700736"/>
            <a:ext cx="6400800" cy="1752600"/>
          </a:xfrm>
        </p:spPr>
        <p:txBody>
          <a:bodyPr>
            <a:noAutofit/>
          </a:bodyPr>
          <a:lstStyle/>
          <a:p>
            <a:r>
              <a:rPr lang="es-MX" sz="2400" b="1" dirty="0" smtClean="0">
                <a:solidFill>
                  <a:schemeClr val="bg2">
                    <a:lumMod val="50000"/>
                  </a:schemeClr>
                </a:solidFill>
              </a:rPr>
              <a:t>Javier Dávila Pérez</a:t>
            </a:r>
          </a:p>
          <a:p>
            <a:endParaRPr lang="es-MX" sz="2800" dirty="0" smtClean="0">
              <a:solidFill>
                <a:schemeClr val="bg2">
                  <a:lumMod val="50000"/>
                </a:schemeClr>
              </a:solidFill>
            </a:endParaRPr>
          </a:p>
          <a:p>
            <a:r>
              <a:rPr lang="es-MX" sz="1800" b="1" dirty="0" smtClean="0">
                <a:solidFill>
                  <a:schemeClr val="tx1"/>
                </a:solidFill>
                <a:latin typeface="Segoe Script" panose="020B0504020000000003" pitchFamily="34" charset="0"/>
              </a:rPr>
              <a:t>17 al 19 de Septiembre de 2013</a:t>
            </a:r>
          </a:p>
          <a:p>
            <a:r>
              <a:rPr lang="es-MX" sz="1800" b="1" dirty="0" smtClean="0">
                <a:solidFill>
                  <a:schemeClr val="tx1"/>
                </a:solidFill>
                <a:latin typeface="Segoe Script" panose="020B0504020000000003" pitchFamily="34" charset="0"/>
              </a:rPr>
              <a:t>Montevideo, Uruguay</a:t>
            </a:r>
            <a:endParaRPr lang="es-MX" sz="1800" b="1" dirty="0">
              <a:solidFill>
                <a:schemeClr val="tx1"/>
              </a:solidFill>
              <a:latin typeface="Segoe Script" panose="020B0504020000000003"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93660" y="548760"/>
            <a:ext cx="2626812" cy="720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pic>
      <p:pic>
        <p:nvPicPr>
          <p:cNvPr id="12" name="Picture 8"/>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5536" y="548760"/>
            <a:ext cx="2160000" cy="7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88650" y="548760"/>
            <a:ext cx="2219454" cy="7200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1 Título"/>
          <p:cNvSpPr txBox="1">
            <a:spLocks/>
          </p:cNvSpPr>
          <p:nvPr/>
        </p:nvSpPr>
        <p:spPr>
          <a:xfrm>
            <a:off x="683568" y="1844824"/>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smtClean="0">
                <a:latin typeface="Segoe Script" panose="020B0504020000000003" pitchFamily="34" charset="0"/>
                <a:ea typeface="Tahoma" pitchFamily="34" charset="0"/>
                <a:cs typeface="DaunPenh" panose="01010101010101010101" pitchFamily="2" charset="0"/>
              </a:rPr>
              <a:t>IX Conferencia Anual sobre Compras Gubernamentales de las Américas</a:t>
            </a:r>
            <a:endParaRPr lang="es-MX" sz="2400" b="1" dirty="0">
              <a:latin typeface="Segoe Script" panose="020B0504020000000003" pitchFamily="34" charset="0"/>
              <a:ea typeface="Tahoma" pitchFamily="34" charset="0"/>
              <a:cs typeface="DaunPenh" panose="01010101010101010101" pitchFamily="2" charset="0"/>
            </a:endParaRPr>
          </a:p>
        </p:txBody>
      </p:sp>
    </p:spTree>
    <p:extLst>
      <p:ext uri="{BB962C8B-B14F-4D97-AF65-F5344CB8AC3E}">
        <p14:creationId xmlns="" xmlns:p14="http://schemas.microsoft.com/office/powerpoint/2010/main" val="158680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cronia0conciencia.files.wordpress.com/2009/06/grafic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84168" y="4509120"/>
            <a:ext cx="2720028" cy="1944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1 Título"/>
          <p:cNvSpPr>
            <a:spLocks noGrp="1"/>
          </p:cNvSpPr>
          <p:nvPr>
            <p:ph type="title"/>
          </p:nvPr>
        </p:nvSpPr>
        <p:spPr>
          <a:xfrm>
            <a:off x="3265512" y="44624"/>
            <a:ext cx="5915000" cy="1143000"/>
          </a:xfrm>
          <a:effectLst>
            <a:outerShdw blurRad="50800" dist="50800" dir="5400000" algn="ctr" rotWithShape="0">
              <a:schemeClr val="accent1">
                <a:lumMod val="75000"/>
              </a:schemeClr>
            </a:outerShdw>
          </a:effectLst>
        </p:spPr>
        <p:txBody>
          <a:bodyPr>
            <a:normAutofit/>
          </a:bodyPr>
          <a:lstStyle/>
          <a:p>
            <a:pPr algn="l"/>
            <a:r>
              <a:rPr lang="es-MX" sz="32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Hallazgos y conclusiones…</a:t>
            </a:r>
            <a:endParaRPr lang="es-MX" sz="32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1571143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Importancia de las Contrataciones Públicas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539552" y="2136339"/>
            <a:ext cx="8136904" cy="3785652"/>
          </a:xfrm>
          <a:prstGeom prst="rect">
            <a:avLst/>
          </a:prstGeom>
        </p:spPr>
        <p:txBody>
          <a:bodyPr wrap="square">
            <a:spAutoFit/>
          </a:bodyPr>
          <a:lstStyle/>
          <a:p>
            <a:pPr marL="531813" indent="-531813" algn="just">
              <a:buClr>
                <a:schemeClr val="bg2">
                  <a:lumMod val="25000"/>
                </a:schemeClr>
              </a:buClr>
              <a:buFont typeface="Wingdings" panose="05000000000000000000" pitchFamily="2" charset="2"/>
              <a:buChar char="v"/>
            </a:pPr>
            <a:r>
              <a:rPr lang="es-MX" sz="2400" dirty="0"/>
              <a:t>Las contrataciones públicas tienen una participación creciente en las diversas economías del </a:t>
            </a:r>
            <a:r>
              <a:rPr lang="es-MX" sz="2400" dirty="0" smtClean="0"/>
              <a:t>mundo.</a:t>
            </a:r>
          </a:p>
          <a:p>
            <a:pPr marL="531813" indent="-531813" algn="just">
              <a:buClr>
                <a:schemeClr val="bg2">
                  <a:lumMod val="25000"/>
                </a:schemeClr>
              </a:buClr>
              <a:buFont typeface="Wingdings" panose="05000000000000000000" pitchFamily="2" charset="2"/>
              <a:buChar char="v"/>
            </a:pPr>
            <a:endParaRPr lang="es-MX" sz="2400" dirty="0" smtClean="0"/>
          </a:p>
          <a:p>
            <a:pPr marL="531813" indent="-531813" algn="just">
              <a:buClr>
                <a:schemeClr val="bg2">
                  <a:lumMod val="25000"/>
                </a:schemeClr>
              </a:buClr>
              <a:buFont typeface="Wingdings" panose="05000000000000000000" pitchFamily="2" charset="2"/>
              <a:buChar char="v"/>
            </a:pPr>
            <a:r>
              <a:rPr lang="es-MX" sz="2400" dirty="0" smtClean="0"/>
              <a:t>En </a:t>
            </a:r>
            <a:r>
              <a:rPr lang="es-MX" sz="2400" dirty="0"/>
              <a:t>los países de la OCDE, por ejemplo, las compras del sector público alcanzan en promedio 13% del producto interno bruto (PIB</a:t>
            </a:r>
            <a:r>
              <a:rPr lang="es-MX" sz="2400" dirty="0" smtClean="0"/>
              <a:t>).</a:t>
            </a:r>
          </a:p>
          <a:p>
            <a:pPr marL="531813" indent="-531813" algn="just">
              <a:buClr>
                <a:schemeClr val="bg2">
                  <a:lumMod val="25000"/>
                </a:schemeClr>
              </a:buClr>
              <a:buFont typeface="Wingdings" panose="05000000000000000000" pitchFamily="2" charset="2"/>
              <a:buChar char="v"/>
            </a:pPr>
            <a:endParaRPr lang="es-MX" sz="2400" dirty="0" smtClean="0"/>
          </a:p>
          <a:p>
            <a:pPr marL="531813" indent="-531813" algn="just">
              <a:buClr>
                <a:schemeClr val="bg2">
                  <a:lumMod val="25000"/>
                </a:schemeClr>
              </a:buClr>
              <a:buFont typeface="Wingdings" panose="05000000000000000000" pitchFamily="2" charset="2"/>
              <a:buChar char="v"/>
            </a:pPr>
            <a:r>
              <a:rPr lang="es-MX" sz="2400" dirty="0" smtClean="0"/>
              <a:t>En </a:t>
            </a:r>
            <a:r>
              <a:rPr lang="es-MX" sz="2400" dirty="0"/>
              <a:t>América Latina el promedio de las contrataciones públicas como proporción del PIB es menor, ubicándose en alrededor del 8%.</a:t>
            </a:r>
          </a:p>
        </p:txBody>
      </p:sp>
    </p:spTree>
    <p:extLst>
      <p:ext uri="{BB962C8B-B14F-4D97-AF65-F5344CB8AC3E}">
        <p14:creationId xmlns="" xmlns:p14="http://schemas.microsoft.com/office/powerpoint/2010/main" val="1959708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55782" y="155954"/>
            <a:ext cx="6688218" cy="65134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1 Título"/>
          <p:cNvSpPr txBox="1">
            <a:spLocks/>
          </p:cNvSpPr>
          <p:nvPr/>
        </p:nvSpPr>
        <p:spPr>
          <a:xfrm>
            <a:off x="50658" y="1412776"/>
            <a:ext cx="2793150" cy="792088"/>
          </a:xfrm>
          <a:prstGeom prst="rect">
            <a:avLst/>
          </a:prstGeom>
          <a:effectLst/>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Contrataciones públicas de gobiernos centrales como participación del PIB, </a:t>
            </a:r>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2012</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 name="1 Rectángulo"/>
          <p:cNvSpPr/>
          <p:nvPr/>
        </p:nvSpPr>
        <p:spPr>
          <a:xfrm>
            <a:off x="197768" y="2348880"/>
            <a:ext cx="2646040" cy="2308324"/>
          </a:xfrm>
          <a:prstGeom prst="rect">
            <a:avLst/>
          </a:prstGeom>
        </p:spPr>
        <p:txBody>
          <a:bodyPr wrap="square">
            <a:spAutoFit/>
          </a:bodyPr>
          <a:lstStyle/>
          <a:p>
            <a:pPr algn="just"/>
            <a:r>
              <a:rPr lang="es-MX" sz="1200" b="1" dirty="0" smtClean="0"/>
              <a:t>Notas:</a:t>
            </a:r>
            <a:r>
              <a:rPr lang="es-MX" sz="1200" dirty="0" smtClean="0"/>
              <a:t> Para </a:t>
            </a:r>
            <a:r>
              <a:rPr lang="es-MX" sz="1200" dirty="0"/>
              <a:t>Costa Rica sólo datos de Compra Red (no se incluye a las entidades que registran sus compras en </a:t>
            </a:r>
            <a:r>
              <a:rPr lang="es-MX" sz="1200" dirty="0" err="1"/>
              <a:t>mer</a:t>
            </a:r>
            <a:r>
              <a:rPr lang="es-MX" sz="1200" dirty="0"/>
              <a:t>-link). Para Uruguay no incluye empresas del Estado.</a:t>
            </a:r>
          </a:p>
          <a:p>
            <a:pPr algn="just"/>
            <a:r>
              <a:rPr lang="es-MX" sz="1200" b="1" dirty="0" smtClean="0"/>
              <a:t>Fuente:</a:t>
            </a:r>
            <a:r>
              <a:rPr lang="es-MX" sz="1200" dirty="0" smtClean="0"/>
              <a:t> Elaboración </a:t>
            </a:r>
            <a:r>
              <a:rPr lang="es-MX" sz="1200" dirty="0"/>
              <a:t>propia conforme a la información del Cuestionario Evaluación del impacto de las reformas a los sistemas de contratación pública, OEA-BID, 2013 y páginas web de los países seleccionados. En el caso de Chile, Fuente: OCDE (2012).</a:t>
            </a:r>
          </a:p>
        </p:txBody>
      </p:sp>
    </p:spTree>
    <p:extLst>
      <p:ext uri="{BB962C8B-B14F-4D97-AF65-F5344CB8AC3E}">
        <p14:creationId xmlns="" xmlns:p14="http://schemas.microsoft.com/office/powerpoint/2010/main" val="3896054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Fortalecimiento de las Contrataciones Públicas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0" name="9 Rectángulo"/>
          <p:cNvSpPr/>
          <p:nvPr/>
        </p:nvSpPr>
        <p:spPr>
          <a:xfrm>
            <a:off x="539552" y="1988840"/>
            <a:ext cx="8136904" cy="3046988"/>
          </a:xfrm>
          <a:prstGeom prst="rect">
            <a:avLst/>
          </a:prstGeom>
        </p:spPr>
        <p:txBody>
          <a:bodyPr wrap="square">
            <a:spAutoFit/>
          </a:bodyPr>
          <a:lstStyle/>
          <a:p>
            <a:pPr marL="531813" indent="-531813" algn="just">
              <a:buClr>
                <a:schemeClr val="bg2">
                  <a:lumMod val="50000"/>
                </a:schemeClr>
              </a:buClr>
              <a:buFont typeface="Wingdings" panose="05000000000000000000" pitchFamily="2" charset="2"/>
              <a:buChar char="v"/>
            </a:pPr>
            <a:r>
              <a:rPr lang="es-MX" sz="2400" dirty="0" smtClean="0"/>
              <a:t>El </a:t>
            </a:r>
            <a:r>
              <a:rPr lang="es-MX" sz="2400" dirty="0"/>
              <a:t>reconocimiento de la importancia de las contrataciones públicas como palanca para inducir el crecimiento económico y la creciente preocupación de los gobiernos por eliminar las fuentes de desperdicio y corrupción en el uso de los recursos públicos ha puesto en la agenda de prioridades de los países el fortalecimiento del sistema de contratación </a:t>
            </a:r>
            <a:r>
              <a:rPr lang="es-MX" sz="2400" dirty="0" smtClean="0"/>
              <a:t>pública.</a:t>
            </a:r>
          </a:p>
          <a:p>
            <a:pPr marL="531813" indent="-531813">
              <a:buClr>
                <a:schemeClr val="bg2">
                  <a:lumMod val="50000"/>
                </a:schemeClr>
              </a:buClr>
              <a:buFont typeface="Wingdings" panose="05000000000000000000" pitchFamily="2" charset="2"/>
              <a:buChar char="v"/>
            </a:pPr>
            <a:endParaRPr lang="es-MX" sz="2400" dirty="0"/>
          </a:p>
        </p:txBody>
      </p:sp>
    </p:spTree>
    <p:extLst>
      <p:ext uri="{BB962C8B-B14F-4D97-AF65-F5344CB8AC3E}">
        <p14:creationId xmlns="" xmlns:p14="http://schemas.microsoft.com/office/powerpoint/2010/main" val="400349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Principios rectores de los sistemas nacionales de Contrataciones Públicas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1153597"/>
            <a:ext cx="8190543" cy="43636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179512" y="5574139"/>
            <a:ext cx="8784976" cy="1169551"/>
          </a:xfrm>
          <a:prstGeom prst="rect">
            <a:avLst/>
          </a:prstGeom>
        </p:spPr>
        <p:txBody>
          <a:bodyPr wrap="square">
            <a:spAutoFit/>
          </a:bodyPr>
          <a:lstStyle/>
          <a:p>
            <a:pPr algn="just"/>
            <a:r>
              <a:rPr lang="es-MX" sz="1400" dirty="0"/>
              <a:t>Los principios definen el sentido de las normas y delinean la política que cada país impulsa para alcanzar los objetivos estratégicos que cada uno de ellos se ha propuesto. </a:t>
            </a:r>
            <a:r>
              <a:rPr lang="es-MX" sz="1400" dirty="0" smtClean="0"/>
              <a:t>Así, </a:t>
            </a:r>
            <a:r>
              <a:rPr lang="es-MX" sz="1400" dirty="0"/>
              <a:t>los principios rectores del sistema de contrataciones públicas juegan un papel de la mayor relevancia al emprender cualquier modificación al marco legal, a la estructura institucional y a las políticas de compras y contratación </a:t>
            </a:r>
            <a:r>
              <a:rPr lang="es-MX" sz="1400" dirty="0" smtClean="0"/>
              <a:t>pública.</a:t>
            </a:r>
          </a:p>
          <a:p>
            <a:pPr algn="just"/>
            <a:r>
              <a:rPr lang="es-MX" sz="1400" dirty="0" smtClean="0"/>
              <a:t>Los </a:t>
            </a:r>
            <a:r>
              <a:rPr lang="es-MX" sz="1400" dirty="0"/>
              <a:t>principios son, en suma, el motor que da sentido a los procesos de reforma emprendidos por los gobiernos.</a:t>
            </a:r>
          </a:p>
        </p:txBody>
      </p:sp>
    </p:spTree>
    <p:extLst>
      <p:ext uri="{BB962C8B-B14F-4D97-AF65-F5344CB8AC3E}">
        <p14:creationId xmlns="" xmlns:p14="http://schemas.microsoft.com/office/powerpoint/2010/main" val="233544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Reformas en los sistemas de Contrataciones pública</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0" name="9 Rectángulo"/>
          <p:cNvSpPr/>
          <p:nvPr/>
        </p:nvSpPr>
        <p:spPr>
          <a:xfrm>
            <a:off x="539552" y="1640989"/>
            <a:ext cx="8136904" cy="4939814"/>
          </a:xfrm>
          <a:prstGeom prst="rect">
            <a:avLst/>
          </a:prstGeom>
        </p:spPr>
        <p:txBody>
          <a:bodyPr wrap="square">
            <a:spAutoFit/>
          </a:bodyPr>
          <a:lstStyle/>
          <a:p>
            <a:pPr marL="531813" indent="-531813" algn="just">
              <a:buClr>
                <a:schemeClr val="bg2">
                  <a:lumMod val="50000"/>
                </a:schemeClr>
              </a:buClr>
              <a:buFont typeface="Wingdings" panose="05000000000000000000" pitchFamily="2" charset="2"/>
              <a:buChar char="v"/>
            </a:pPr>
            <a:r>
              <a:rPr lang="es-MX" sz="2400" dirty="0" smtClean="0"/>
              <a:t>En </a:t>
            </a:r>
            <a:r>
              <a:rPr lang="es-MX" sz="2400" dirty="0"/>
              <a:t>años recientes los países de América Latina y el Caribe han impulsado cambios significativos en sus respectivos sistemas nacionales de compras públicas, principalmente a través de acciones tales como</a:t>
            </a:r>
            <a:r>
              <a:rPr lang="es-MX" sz="2400" dirty="0" smtClean="0"/>
              <a:t>:</a:t>
            </a:r>
          </a:p>
          <a:p>
            <a:pPr marL="531813" indent="-531813" algn="just">
              <a:buClr>
                <a:schemeClr val="bg2">
                  <a:lumMod val="50000"/>
                </a:schemeClr>
              </a:buClr>
              <a:buFont typeface="Wingdings" panose="05000000000000000000" pitchFamily="2" charset="2"/>
              <a:buChar char="v"/>
            </a:pPr>
            <a:endParaRPr lang="es-MX" sz="2400" dirty="0"/>
          </a:p>
          <a:p>
            <a:pPr marL="989013" lvl="1" indent="-531813" algn="just">
              <a:spcBef>
                <a:spcPts val="600"/>
              </a:spcBef>
              <a:spcAft>
                <a:spcPts val="600"/>
              </a:spcAft>
              <a:buClr>
                <a:schemeClr val="bg2">
                  <a:lumMod val="50000"/>
                </a:schemeClr>
              </a:buClr>
              <a:buFont typeface="Wingdings" panose="05000000000000000000" pitchFamily="2" charset="2"/>
              <a:buChar char="q"/>
            </a:pPr>
            <a:r>
              <a:rPr lang="es-MX" sz="2000" dirty="0" smtClean="0"/>
              <a:t>Reformas </a:t>
            </a:r>
            <a:r>
              <a:rPr lang="es-MX" sz="2000" dirty="0"/>
              <a:t>a la regulación y a su estructura institucional;</a:t>
            </a:r>
          </a:p>
          <a:p>
            <a:pPr marL="989013" lvl="1" indent="-531813" algn="just">
              <a:spcBef>
                <a:spcPts val="600"/>
              </a:spcBef>
              <a:spcAft>
                <a:spcPts val="600"/>
              </a:spcAft>
              <a:buClr>
                <a:schemeClr val="bg2">
                  <a:lumMod val="50000"/>
                </a:schemeClr>
              </a:buClr>
              <a:buFont typeface="Wingdings" panose="05000000000000000000" pitchFamily="2" charset="2"/>
              <a:buChar char="q"/>
            </a:pPr>
            <a:r>
              <a:rPr lang="es-MX" sz="2000" dirty="0" smtClean="0"/>
              <a:t>La </a:t>
            </a:r>
            <a:r>
              <a:rPr lang="es-MX" sz="2000" dirty="0"/>
              <a:t>adopción de una política de contratación pública orientada a la consecución de objetivos estratégicos;</a:t>
            </a:r>
          </a:p>
          <a:p>
            <a:pPr marL="989013" lvl="1" indent="-531813" algn="just">
              <a:spcBef>
                <a:spcPts val="600"/>
              </a:spcBef>
              <a:spcAft>
                <a:spcPts val="600"/>
              </a:spcAft>
              <a:buClr>
                <a:schemeClr val="bg2">
                  <a:lumMod val="50000"/>
                </a:schemeClr>
              </a:buClr>
              <a:buFont typeface="Wingdings" panose="05000000000000000000" pitchFamily="2" charset="2"/>
              <a:buChar char="q"/>
            </a:pPr>
            <a:r>
              <a:rPr lang="es-MX" sz="2000" dirty="0" smtClean="0"/>
              <a:t>La </a:t>
            </a:r>
            <a:r>
              <a:rPr lang="es-MX" sz="2000" dirty="0"/>
              <a:t>introducción de nuevas modalidades y estrategias de contratación orientadas a la promoción de la transparencia y a la agilización de los procesos de compra, y</a:t>
            </a:r>
          </a:p>
          <a:p>
            <a:pPr marL="989013" lvl="1" indent="-531813" algn="just">
              <a:spcBef>
                <a:spcPts val="600"/>
              </a:spcBef>
              <a:spcAft>
                <a:spcPts val="600"/>
              </a:spcAft>
              <a:buClr>
                <a:schemeClr val="bg2">
                  <a:lumMod val="50000"/>
                </a:schemeClr>
              </a:buClr>
              <a:buFont typeface="Wingdings" panose="05000000000000000000" pitchFamily="2" charset="2"/>
              <a:buChar char="q"/>
            </a:pPr>
            <a:r>
              <a:rPr lang="es-MX" sz="2000" dirty="0" smtClean="0"/>
              <a:t>La </a:t>
            </a:r>
            <a:r>
              <a:rPr lang="es-MX" sz="2000" dirty="0"/>
              <a:t>incorporación de tecnologías de la información y comunicación en la gestión de los procedimientos de compra y contratación</a:t>
            </a:r>
            <a:r>
              <a:rPr lang="es-MX" sz="2000" dirty="0" smtClean="0"/>
              <a:t>.</a:t>
            </a:r>
            <a:endParaRPr lang="es-MX" sz="2000" dirty="0"/>
          </a:p>
        </p:txBody>
      </p:sp>
    </p:spTree>
    <p:extLst>
      <p:ext uri="{BB962C8B-B14F-4D97-AF65-F5344CB8AC3E}">
        <p14:creationId xmlns="" xmlns:p14="http://schemas.microsoft.com/office/powerpoint/2010/main" val="1257998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4414" y="1628800"/>
            <a:ext cx="9140961" cy="3672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2843808" y="44624"/>
            <a:ext cx="6264696"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Objetivos de la modificación al marco jurídico</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3443149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2843808" y="44624"/>
            <a:ext cx="6264696"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Impacto y resultados de los procesos de reforma del sistema de contrataciones públicas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7" name="6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944" y="1573567"/>
            <a:ext cx="9347552" cy="3583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377788" y="5733256"/>
            <a:ext cx="8298668" cy="707886"/>
          </a:xfrm>
          <a:prstGeom prst="rect">
            <a:avLst/>
          </a:prstGeom>
        </p:spPr>
        <p:txBody>
          <a:bodyPr wrap="square">
            <a:spAutoFit/>
          </a:bodyPr>
          <a:lstStyle/>
          <a:p>
            <a:pPr algn="just"/>
            <a:r>
              <a:rPr lang="es-MX" sz="2000" dirty="0"/>
              <a:t>Este esfuerzo ha permitido reducir la brecha con respecto a los estándares internacionales y las denominadas mejores prácticas.</a:t>
            </a:r>
          </a:p>
        </p:txBody>
      </p:sp>
    </p:spTree>
    <p:extLst>
      <p:ext uri="{BB962C8B-B14F-4D97-AF65-F5344CB8AC3E}">
        <p14:creationId xmlns="" xmlns:p14="http://schemas.microsoft.com/office/powerpoint/2010/main" val="3141450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1: El marco normativo</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539552" y="1997839"/>
            <a:ext cx="8208912" cy="3785652"/>
          </a:xfrm>
          <a:prstGeom prst="rect">
            <a:avLst/>
          </a:prstGeom>
        </p:spPr>
        <p:txBody>
          <a:bodyPr wrap="square">
            <a:spAutoFit/>
          </a:bodyPr>
          <a:lstStyle/>
          <a:p>
            <a:pPr marL="531813" indent="-531813" algn="just">
              <a:buClr>
                <a:schemeClr val="bg2">
                  <a:lumMod val="50000"/>
                </a:schemeClr>
              </a:buClr>
              <a:buFont typeface="Wingdings" panose="05000000000000000000" pitchFamily="2" charset="2"/>
              <a:buChar char="v"/>
            </a:pPr>
            <a:r>
              <a:rPr lang="es-MX" sz="2800" dirty="0" smtClean="0"/>
              <a:t>No </a:t>
            </a:r>
            <a:r>
              <a:rPr lang="es-MX" sz="2800" dirty="0"/>
              <a:t>obstante los esfuerzos por simplificar el marco normativo y los procedimientos de contratación, la característica principal de las leyes y reglamento de contratación pública en más del 80% de los países seleccionados es la </a:t>
            </a:r>
            <a:r>
              <a:rPr lang="es-MX" sz="2800" dirty="0" smtClean="0"/>
              <a:t>sobrerregulación.</a:t>
            </a:r>
          </a:p>
          <a:p>
            <a:pPr marL="989013" lvl="1" indent="-531813" algn="just">
              <a:buClr>
                <a:schemeClr val="bg2">
                  <a:lumMod val="50000"/>
                </a:schemeClr>
              </a:buClr>
              <a:buFont typeface="Wingdings" panose="05000000000000000000" pitchFamily="2" charset="2"/>
              <a:buChar char="v"/>
            </a:pPr>
            <a:endParaRPr lang="es-MX" sz="2800" dirty="0"/>
          </a:p>
          <a:p>
            <a:pPr marL="989013" lvl="1" indent="-531813" algn="just">
              <a:buClr>
                <a:schemeClr val="bg2">
                  <a:lumMod val="50000"/>
                </a:schemeClr>
              </a:buClr>
              <a:buFont typeface="Wingdings" panose="05000000000000000000" pitchFamily="2" charset="2"/>
              <a:buChar char="q"/>
            </a:pPr>
            <a:r>
              <a:rPr lang="es-MX" sz="2400" dirty="0" smtClean="0"/>
              <a:t>Es </a:t>
            </a:r>
            <a:r>
              <a:rPr lang="es-MX" sz="2400" dirty="0"/>
              <a:t>necesario seguir avanzando en la simplificación de los procesos a fin de promover la eficacia de las contrataciones y la eficiencia en el uso de los recursos.</a:t>
            </a:r>
          </a:p>
        </p:txBody>
      </p:sp>
    </p:spTree>
    <p:extLst>
      <p:ext uri="{BB962C8B-B14F-4D97-AF65-F5344CB8AC3E}">
        <p14:creationId xmlns="" xmlns:p14="http://schemas.microsoft.com/office/powerpoint/2010/main" val="3634261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2: Transparencia</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323528" y="1354117"/>
            <a:ext cx="8640960" cy="4955203"/>
          </a:xfrm>
          <a:prstGeom prst="rect">
            <a:avLst/>
          </a:prstGeom>
        </p:spPr>
        <p:txBody>
          <a:bodyPr wrap="square">
            <a:spAutoFit/>
          </a:bodyPr>
          <a:lstStyle/>
          <a:p>
            <a:pPr marL="531813" indent="-531813" algn="just">
              <a:buClr>
                <a:schemeClr val="bg2">
                  <a:lumMod val="50000"/>
                </a:schemeClr>
              </a:buClr>
              <a:buFont typeface="Wingdings" panose="05000000000000000000" pitchFamily="2" charset="2"/>
              <a:buChar char="v"/>
            </a:pPr>
            <a:r>
              <a:rPr lang="es-MX" sz="2400" dirty="0" smtClean="0"/>
              <a:t>En </a:t>
            </a:r>
            <a:r>
              <a:rPr lang="es-MX" sz="2400" dirty="0"/>
              <a:t>materia de transparencia ha habido cambios muy relevantes; la mayoría de los países publican información sobre las contrataciones que realizan el gobierno o sus agencias</a:t>
            </a:r>
            <a:r>
              <a:rPr lang="es-MX" sz="2400" dirty="0" smtClean="0"/>
              <a:t>.</a:t>
            </a:r>
          </a:p>
          <a:p>
            <a:pPr marL="531813" indent="-531813" algn="just">
              <a:buClr>
                <a:schemeClr val="bg2">
                  <a:lumMod val="50000"/>
                </a:schemeClr>
              </a:buClr>
            </a:pPr>
            <a:r>
              <a:rPr lang="es-MX" sz="2400" dirty="0" smtClean="0"/>
              <a:t> </a:t>
            </a:r>
          </a:p>
          <a:p>
            <a:pPr marL="531813" indent="-531813" algn="just">
              <a:buClr>
                <a:schemeClr val="bg2">
                  <a:lumMod val="50000"/>
                </a:schemeClr>
              </a:buClr>
              <a:buFont typeface="Wingdings" panose="05000000000000000000" pitchFamily="2" charset="2"/>
              <a:buChar char="v"/>
            </a:pPr>
            <a:r>
              <a:rPr lang="es-MX" sz="2400" dirty="0" smtClean="0"/>
              <a:t>Otros</a:t>
            </a:r>
            <a:r>
              <a:rPr lang="es-MX" sz="2400" dirty="0"/>
              <a:t>, incluso, han dispuesto o están en proceso de desarrollo e implantación de plataformas de inteligencia de mercado, que permiten convertir los datos que se generan en información útil y conocimiento para la mejor toma de </a:t>
            </a:r>
            <a:r>
              <a:rPr lang="es-MX" sz="2400" dirty="0" smtClean="0"/>
              <a:t>decisiones.</a:t>
            </a:r>
          </a:p>
          <a:p>
            <a:pPr marL="531813" indent="-531813" algn="just">
              <a:buClr>
                <a:schemeClr val="bg2">
                  <a:lumMod val="50000"/>
                </a:schemeClr>
              </a:buClr>
              <a:buFont typeface="Wingdings" panose="05000000000000000000" pitchFamily="2" charset="2"/>
              <a:buChar char="v"/>
            </a:pPr>
            <a:endParaRPr lang="es-MX" sz="2400" dirty="0"/>
          </a:p>
          <a:p>
            <a:pPr marL="989013" lvl="1" indent="-531813" algn="just">
              <a:buClr>
                <a:schemeClr val="bg2">
                  <a:lumMod val="50000"/>
                </a:schemeClr>
              </a:buClr>
              <a:buFont typeface="Wingdings" panose="05000000000000000000" pitchFamily="2" charset="2"/>
              <a:buChar char="q"/>
            </a:pPr>
            <a:r>
              <a:rPr lang="es-MX" sz="2000" dirty="0" smtClean="0"/>
              <a:t>No </a:t>
            </a:r>
            <a:r>
              <a:rPr lang="es-MX" sz="2000" dirty="0"/>
              <a:t>obstante, aquí también es necesario continuar el esfuerzo por mejorar la calidad de la información, lo que implica no sólo mantener actualizados los portales e informes, sino verificar la congruencia de la información con otros sistemas que proveen datos relacionados y sobre todo hacer más fácil su acceso a todos los ciudadanos.</a:t>
            </a:r>
          </a:p>
        </p:txBody>
      </p:sp>
    </p:spTree>
    <p:extLst>
      <p:ext uri="{BB962C8B-B14F-4D97-AF65-F5344CB8AC3E}">
        <p14:creationId xmlns="" xmlns:p14="http://schemas.microsoft.com/office/powerpoint/2010/main" val="2065638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65512" y="44624"/>
            <a:ext cx="5915000" cy="1143000"/>
          </a:xfrm>
          <a:effectLst>
            <a:outerShdw blurRad="50800" dist="50800" dir="5400000" algn="ctr" rotWithShape="0">
              <a:schemeClr val="accent1">
                <a:lumMod val="75000"/>
              </a:schemeClr>
            </a:outerShdw>
          </a:effectLst>
        </p:spPr>
        <p:txBody>
          <a:bodyPr>
            <a:normAutofit/>
          </a:bodyPr>
          <a:lstStyle/>
          <a:p>
            <a:pPr algn="l"/>
            <a:r>
              <a:rPr lang="es-MX" sz="32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Objetivo general</a:t>
            </a:r>
            <a:endParaRPr lang="es-MX" sz="32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2 Marcador de contenido"/>
          <p:cNvSpPr>
            <a:spLocks noGrp="1"/>
          </p:cNvSpPr>
          <p:nvPr>
            <p:ph idx="1"/>
          </p:nvPr>
        </p:nvSpPr>
        <p:spPr>
          <a:xfrm>
            <a:off x="457200" y="1600200"/>
            <a:ext cx="8363272" cy="4525963"/>
          </a:xfrm>
        </p:spPr>
        <p:txBody>
          <a:bodyPr>
            <a:normAutofit/>
          </a:bodyPr>
          <a:lstStyle/>
          <a:p>
            <a:pPr marL="0" indent="0" algn="just">
              <a:buNone/>
            </a:pPr>
            <a:r>
              <a:rPr lang="es-ES_tradnl" dirty="0"/>
              <a:t>El objetivo del Estudio es la producción de información, con evidencia cuantitativa, sobre el impacto de las reformas a la contratación pública en la región durante la última década, destacando casos exitosos, buenas prácticas y las estrategias utilizadas para superar los desafíos en la implementación de los procesos de reforma</a:t>
            </a:r>
            <a:r>
              <a:rPr lang="es-ES_tradnl" dirty="0" smtClean="0"/>
              <a:t>.</a:t>
            </a:r>
            <a:endParaRPr lang="es-MX" dirty="0"/>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2244701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5040" y="1886747"/>
            <a:ext cx="8941719" cy="3198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Información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disponible sobre contrataciones públicas en países de América Latina y el Caribe</a:t>
            </a:r>
          </a:p>
        </p:txBody>
      </p:sp>
      <p:grpSp>
        <p:nvGrpSpPr>
          <p:cNvPr id="7" name="6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3915000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3: Uso eficiente de los recursos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7" name="6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395536" y="2136339"/>
            <a:ext cx="8496944" cy="3108543"/>
          </a:xfrm>
          <a:prstGeom prst="rect">
            <a:avLst/>
          </a:prstGeom>
        </p:spPr>
        <p:txBody>
          <a:bodyPr wrap="square">
            <a:spAutoFit/>
          </a:bodyPr>
          <a:lstStyle/>
          <a:p>
            <a:pPr marL="457200" indent="-457200" algn="just">
              <a:buClr>
                <a:schemeClr val="bg2">
                  <a:lumMod val="50000"/>
                </a:schemeClr>
              </a:buClr>
              <a:buFont typeface="Wingdings" panose="05000000000000000000" pitchFamily="2" charset="2"/>
              <a:buChar char="v"/>
            </a:pPr>
            <a:r>
              <a:rPr lang="es-MX" sz="2800" dirty="0" smtClean="0"/>
              <a:t>En </a:t>
            </a:r>
            <a:r>
              <a:rPr lang="es-MX" sz="2800" dirty="0"/>
              <a:t>relación con el uso eficiente de los recursos, es cada vez más frecuente que los países recurran al uso de estrategias de contratación que les permiten obtener importantes ahorros, lograr una mejor coordinación de las compras y contrataciones públicas, reducir tiempos de adquisición y mejorar las condiciones de entrega y aprovisionamiento.</a:t>
            </a:r>
          </a:p>
        </p:txBody>
      </p:sp>
    </p:spTree>
    <p:extLst>
      <p:ext uri="{BB962C8B-B14F-4D97-AF65-F5344CB8AC3E}">
        <p14:creationId xmlns="" xmlns:p14="http://schemas.microsoft.com/office/powerpoint/2010/main" val="2696864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Mecanismos/estrategias de contratación utilizados en AL y C</a:t>
            </a:r>
            <a:endPar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7" name="6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5" y="1196752"/>
            <a:ext cx="8975378" cy="55814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97494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Ahorros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395536" y="1340768"/>
            <a:ext cx="8280920" cy="4524315"/>
          </a:xfrm>
          <a:prstGeom prst="rect">
            <a:avLst/>
          </a:prstGeom>
        </p:spPr>
        <p:txBody>
          <a:bodyPr wrap="square">
            <a:spAutoFit/>
          </a:bodyPr>
          <a:lstStyle/>
          <a:p>
            <a:pPr marL="457200" indent="-457200" algn="just">
              <a:buClr>
                <a:schemeClr val="bg2">
                  <a:lumMod val="50000"/>
                </a:schemeClr>
              </a:buClr>
              <a:buFont typeface="Wingdings" panose="05000000000000000000" pitchFamily="2" charset="2"/>
              <a:buChar char="v"/>
            </a:pPr>
            <a:r>
              <a:rPr lang="es-MX" sz="2400" dirty="0"/>
              <a:t>En esta materia destacan los resultados alcanzados por Chile, Costa Rica, México, Paraguay y </a:t>
            </a:r>
            <a:r>
              <a:rPr lang="es-MX" sz="2400" dirty="0" smtClean="0"/>
              <a:t>Perú.</a:t>
            </a:r>
            <a:endParaRPr lang="es-MX" sz="2400" dirty="0"/>
          </a:p>
          <a:p>
            <a:pPr marL="457200" indent="-457200" algn="just">
              <a:buClr>
                <a:schemeClr val="bg2">
                  <a:lumMod val="50000"/>
                </a:schemeClr>
              </a:buClr>
              <a:buFont typeface="Wingdings" panose="05000000000000000000" pitchFamily="2" charset="2"/>
              <a:buChar char="v"/>
            </a:pPr>
            <a:r>
              <a:rPr lang="es-MX" sz="2400" dirty="0" smtClean="0"/>
              <a:t>En </a:t>
            </a:r>
            <a:r>
              <a:rPr lang="es-MX" sz="2400" dirty="0"/>
              <a:t>2012 México obtuvo un ahorro promedio de 9.2% en el uso de subastas en reversa, consolidaciones y convenios </a:t>
            </a:r>
            <a:r>
              <a:rPr lang="es-MX" sz="2400" dirty="0" smtClean="0"/>
              <a:t>marco.</a:t>
            </a:r>
          </a:p>
          <a:p>
            <a:pPr marL="457200" indent="-457200" algn="just">
              <a:buClr>
                <a:schemeClr val="bg2">
                  <a:lumMod val="50000"/>
                </a:schemeClr>
              </a:buClr>
              <a:buFont typeface="Wingdings" panose="05000000000000000000" pitchFamily="2" charset="2"/>
              <a:buChar char="v"/>
            </a:pPr>
            <a:r>
              <a:rPr lang="es-MX" sz="2400" dirty="0" smtClean="0"/>
              <a:t>Paraguay </a:t>
            </a:r>
            <a:r>
              <a:rPr lang="es-MX" sz="2400" dirty="0"/>
              <a:t>y Perú alcanzaron ahorros del 20% y 7.4% respectivamente por la contratación mediante subastas en </a:t>
            </a:r>
            <a:r>
              <a:rPr lang="es-MX" sz="2400" dirty="0" smtClean="0"/>
              <a:t>reversa.</a:t>
            </a:r>
          </a:p>
          <a:p>
            <a:pPr marL="457200" indent="-457200" algn="just">
              <a:buClr>
                <a:schemeClr val="bg2">
                  <a:lumMod val="50000"/>
                </a:schemeClr>
              </a:buClr>
              <a:buFont typeface="Wingdings" panose="05000000000000000000" pitchFamily="2" charset="2"/>
              <a:buChar char="v"/>
            </a:pPr>
            <a:r>
              <a:rPr lang="es-MX" sz="2400" dirty="0" smtClean="0"/>
              <a:t>Costa </a:t>
            </a:r>
            <a:r>
              <a:rPr lang="es-MX" sz="2400" dirty="0"/>
              <a:t>Rica y Chile por otra parte han estimado </a:t>
            </a:r>
            <a:r>
              <a:rPr lang="es-MX" sz="2400" dirty="0" smtClean="0"/>
              <a:t>haber obtenido </a:t>
            </a:r>
            <a:r>
              <a:rPr lang="es-MX" sz="2400" dirty="0"/>
              <a:t>ahorros de 17.1% y 15%, respectivamente, explicados por la contratación de bienes y servicios mediante la modalidad de convenios marco.</a:t>
            </a:r>
          </a:p>
        </p:txBody>
      </p:sp>
    </p:spTree>
    <p:extLst>
      <p:ext uri="{BB962C8B-B14F-4D97-AF65-F5344CB8AC3E}">
        <p14:creationId xmlns="" xmlns:p14="http://schemas.microsoft.com/office/powerpoint/2010/main" val="3217700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Porcentaje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ahorros en contrataciones públicas, 2012</a:t>
            </a:r>
          </a:p>
        </p:txBody>
      </p:sp>
      <p:grpSp>
        <p:nvGrpSpPr>
          <p:cNvPr id="7" name="6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7622" y="1236725"/>
            <a:ext cx="8056826" cy="52166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25799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4: Costos de transacción</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539552" y="1618922"/>
            <a:ext cx="8064896" cy="3970318"/>
          </a:xfrm>
          <a:prstGeom prst="rect">
            <a:avLst/>
          </a:prstGeom>
        </p:spPr>
        <p:txBody>
          <a:bodyPr wrap="square">
            <a:spAutoFit/>
          </a:bodyPr>
          <a:lstStyle/>
          <a:p>
            <a:pPr marL="531813" indent="-531813" algn="just">
              <a:buClr>
                <a:schemeClr val="bg2">
                  <a:lumMod val="50000"/>
                </a:schemeClr>
              </a:buClr>
              <a:buFont typeface="Wingdings" panose="05000000000000000000" pitchFamily="2" charset="2"/>
              <a:buChar char="v"/>
            </a:pPr>
            <a:r>
              <a:rPr lang="es-MX" sz="2400" dirty="0"/>
              <a:t>Existen también avances importantes en la eliminación de costos de transacción para la participación en las licitaciones públicas, lo que promueve la participación de nuevas empresas en las compras de gobierno. En este rubro, la mayoría de los países han optado por una mayor difusión de información sobre planes y procedimientos de </a:t>
            </a:r>
            <a:r>
              <a:rPr lang="es-MX" sz="2400" dirty="0" smtClean="0"/>
              <a:t>contratación.</a:t>
            </a:r>
          </a:p>
          <a:p>
            <a:pPr marL="989013" lvl="1" indent="-531813" algn="just">
              <a:buClr>
                <a:schemeClr val="bg2">
                  <a:lumMod val="50000"/>
                </a:schemeClr>
              </a:buClr>
              <a:buFont typeface="Wingdings" panose="05000000000000000000" pitchFamily="2" charset="2"/>
              <a:buChar char="v"/>
            </a:pPr>
            <a:endParaRPr lang="es-MX" sz="2400" dirty="0" smtClean="0"/>
          </a:p>
          <a:p>
            <a:pPr marL="989013" lvl="1" indent="-531813" algn="just">
              <a:buClr>
                <a:schemeClr val="bg2">
                  <a:lumMod val="50000"/>
                </a:schemeClr>
              </a:buClr>
              <a:buFont typeface="Wingdings" panose="05000000000000000000" pitchFamily="2" charset="2"/>
              <a:buChar char="q"/>
            </a:pPr>
            <a:r>
              <a:rPr lang="es-MX" sz="2000" dirty="0" smtClean="0"/>
              <a:t>Son menos, sin embargo, </a:t>
            </a:r>
            <a:r>
              <a:rPr lang="es-MX" sz="2000" dirty="0"/>
              <a:t>los casos en que se ha eliminado la venta de bases de contratación (pliegos o convocatorias) como medio para acreditar el interés y garantizar la seriedad de las ofertas.</a:t>
            </a:r>
          </a:p>
        </p:txBody>
      </p:sp>
    </p:spTree>
    <p:extLst>
      <p:ext uri="{BB962C8B-B14F-4D97-AF65-F5344CB8AC3E}">
        <p14:creationId xmlns="" xmlns:p14="http://schemas.microsoft.com/office/powerpoint/2010/main" val="2581569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5: Estandarización</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12" name="11 Grupo"/>
          <p:cNvGrpSpPr/>
          <p:nvPr/>
        </p:nvGrpSpPr>
        <p:grpSpPr>
          <a:xfrm>
            <a:off x="539552" y="266049"/>
            <a:ext cx="2124236" cy="792088"/>
            <a:chOff x="539552" y="266049"/>
            <a:chExt cx="2124236" cy="792088"/>
          </a:xfrm>
        </p:grpSpPr>
        <p:sp>
          <p:nvSpPr>
            <p:cNvPr id="13" name="12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539552" y="1582341"/>
            <a:ext cx="8280920" cy="4154984"/>
          </a:xfrm>
          <a:prstGeom prst="rect">
            <a:avLst/>
          </a:prstGeom>
        </p:spPr>
        <p:txBody>
          <a:bodyPr wrap="square">
            <a:spAutoFit/>
          </a:bodyPr>
          <a:lstStyle/>
          <a:p>
            <a:pPr marL="531813" indent="-531813" algn="just">
              <a:buFont typeface="Wingdings" panose="05000000000000000000" pitchFamily="2" charset="2"/>
              <a:buChar char="v"/>
            </a:pPr>
            <a:r>
              <a:rPr lang="es-MX" sz="2400" dirty="0"/>
              <a:t> La estandarización de los procesos y documentos utilizados en las compras y contrataciones públicas constituye un soporte esencial para la eficacia, la transparencia, monitoreo, control y evaluación de los procedimientos de </a:t>
            </a:r>
            <a:r>
              <a:rPr lang="es-MX" sz="2400" dirty="0" smtClean="0"/>
              <a:t>contratación.</a:t>
            </a:r>
          </a:p>
          <a:p>
            <a:pPr marL="531813" indent="-531813" algn="just">
              <a:buFont typeface="Wingdings" panose="05000000000000000000" pitchFamily="2" charset="2"/>
              <a:buChar char="v"/>
            </a:pPr>
            <a:endParaRPr lang="es-MX" sz="2400" dirty="0"/>
          </a:p>
          <a:p>
            <a:pPr marL="531813" indent="-531813" algn="just">
              <a:buFont typeface="Wingdings" panose="05000000000000000000" pitchFamily="2" charset="2"/>
              <a:buChar char="v"/>
            </a:pPr>
            <a:r>
              <a:rPr lang="es-MX" sz="2400" dirty="0" smtClean="0"/>
              <a:t>Aunque </a:t>
            </a:r>
            <a:r>
              <a:rPr lang="es-MX" sz="2400" dirty="0"/>
              <a:t>no se advierte que ésta sea una tarea concluida, en la mayoría de los países ha habido esfuerzos importantes por estandarizar manuales, documentos, catálogos, registros, procedimientos, requisitos, plazos, criterios de calificación, cláusulas y condiciones de los contratos.</a:t>
            </a:r>
          </a:p>
        </p:txBody>
      </p:sp>
    </p:spTree>
    <p:extLst>
      <p:ext uri="{BB962C8B-B14F-4D97-AF65-F5344CB8AC3E}">
        <p14:creationId xmlns="" xmlns:p14="http://schemas.microsoft.com/office/powerpoint/2010/main" val="3388198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3265512" y="44624"/>
            <a:ext cx="5915000" cy="1143000"/>
          </a:xfrm>
          <a:prstGeom prst="rect">
            <a:avLst/>
          </a:prstGeom>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6: Uso </a:t>
            </a:r>
            <a:r>
              <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las contrataciones públicas para promover objetivos sociales, económicos y </a:t>
            </a:r>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ambientales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7" name="6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179512" y="1443841"/>
            <a:ext cx="8856984" cy="5186035"/>
          </a:xfrm>
          <a:prstGeom prst="rect">
            <a:avLst/>
          </a:prstGeom>
        </p:spPr>
        <p:txBody>
          <a:bodyPr wrap="square">
            <a:spAutoFit/>
          </a:bodyPr>
          <a:lstStyle/>
          <a:p>
            <a:pPr marL="342900" indent="-342900" algn="just">
              <a:buClr>
                <a:schemeClr val="bg2">
                  <a:lumMod val="50000"/>
                </a:schemeClr>
              </a:buClr>
              <a:buFont typeface="Wingdings" panose="05000000000000000000" pitchFamily="2" charset="2"/>
              <a:buChar char="v"/>
            </a:pPr>
            <a:r>
              <a:rPr lang="es-MX" sz="2400" dirty="0" smtClean="0"/>
              <a:t>Aunque </a:t>
            </a:r>
            <a:r>
              <a:rPr lang="es-MX" sz="2400" dirty="0"/>
              <a:t>con resultados moderados en la mayoría de los casos, el uso de las contrataciones públicas como herramienta para la consecución de objetivos estratégicos ha sido un común denominador en la </a:t>
            </a:r>
            <a:r>
              <a:rPr lang="es-MX" sz="2400" dirty="0" smtClean="0"/>
              <a:t>Región.</a:t>
            </a:r>
          </a:p>
          <a:p>
            <a:pPr marL="342900" indent="-342900" algn="just">
              <a:buClr>
                <a:schemeClr val="bg2">
                  <a:lumMod val="50000"/>
                </a:schemeClr>
              </a:buClr>
              <a:buFont typeface="Wingdings" panose="05000000000000000000" pitchFamily="2" charset="2"/>
              <a:buChar char="v"/>
            </a:pPr>
            <a:endParaRPr lang="es-MX" sz="2400" dirty="0"/>
          </a:p>
          <a:p>
            <a:pPr marL="342900" indent="-342900" algn="just">
              <a:buClr>
                <a:schemeClr val="bg2">
                  <a:lumMod val="50000"/>
                </a:schemeClr>
              </a:buClr>
              <a:buFont typeface="Wingdings" panose="05000000000000000000" pitchFamily="2" charset="2"/>
              <a:buChar char="v"/>
            </a:pPr>
            <a:r>
              <a:rPr lang="es-MX" sz="2400" dirty="0" smtClean="0"/>
              <a:t>Existen</a:t>
            </a:r>
            <a:r>
              <a:rPr lang="es-MX" sz="2400" dirty="0"/>
              <a:t>, no obstante casos sobresalientes en la instrumentación de estrategias </a:t>
            </a:r>
            <a:r>
              <a:rPr lang="es-MX" sz="2400" dirty="0" smtClean="0"/>
              <a:t>para:</a:t>
            </a:r>
          </a:p>
          <a:p>
            <a:pPr marL="342900" indent="-342900" algn="just">
              <a:buClr>
                <a:schemeClr val="bg2">
                  <a:lumMod val="50000"/>
                </a:schemeClr>
              </a:buClr>
              <a:buFont typeface="Wingdings" panose="05000000000000000000" pitchFamily="2" charset="2"/>
              <a:buChar char="v"/>
            </a:pPr>
            <a:endParaRPr lang="es-MX" sz="2400" dirty="0" smtClean="0"/>
          </a:p>
          <a:p>
            <a:pPr marL="800100" lvl="1" indent="-342900" algn="just">
              <a:spcBef>
                <a:spcPts val="600"/>
              </a:spcBef>
              <a:spcAft>
                <a:spcPts val="600"/>
              </a:spcAft>
              <a:buClr>
                <a:schemeClr val="bg2">
                  <a:lumMod val="50000"/>
                </a:schemeClr>
              </a:buClr>
              <a:buFont typeface="Wingdings" panose="05000000000000000000" pitchFamily="2" charset="2"/>
              <a:buChar char="v"/>
            </a:pPr>
            <a:r>
              <a:rPr lang="es-MX" sz="2000" dirty="0" smtClean="0"/>
              <a:t>El </a:t>
            </a:r>
            <a:r>
              <a:rPr lang="es-MX" sz="2000" dirty="0"/>
              <a:t>fortalecimiento de la participación de las micro, pequeñas y medianas empresas en las compras de gobierno (México</a:t>
            </a:r>
            <a:r>
              <a:rPr lang="es-MX" sz="2000" dirty="0" smtClean="0"/>
              <a:t>);</a:t>
            </a:r>
          </a:p>
          <a:p>
            <a:pPr marL="800100" lvl="1" indent="-342900" algn="just">
              <a:spcBef>
                <a:spcPts val="600"/>
              </a:spcBef>
              <a:spcAft>
                <a:spcPts val="600"/>
              </a:spcAft>
              <a:buClr>
                <a:schemeClr val="bg2">
                  <a:lumMod val="50000"/>
                </a:schemeClr>
              </a:buClr>
              <a:buFont typeface="Wingdings" panose="05000000000000000000" pitchFamily="2" charset="2"/>
              <a:buChar char="v"/>
            </a:pPr>
            <a:r>
              <a:rPr lang="es-MX" sz="2000" dirty="0" smtClean="0"/>
              <a:t>La promoción </a:t>
            </a:r>
            <a:r>
              <a:rPr lang="es-MX" sz="2000" dirty="0"/>
              <a:t>de una política de compras sustentables (Chile, Costa </a:t>
            </a:r>
            <a:r>
              <a:rPr lang="es-MX" sz="2000" dirty="0" smtClean="0"/>
              <a:t>Rica);</a:t>
            </a:r>
          </a:p>
          <a:p>
            <a:pPr marL="800100" lvl="1" indent="-342900" algn="just">
              <a:spcBef>
                <a:spcPts val="600"/>
              </a:spcBef>
              <a:spcAft>
                <a:spcPts val="600"/>
              </a:spcAft>
              <a:buClr>
                <a:schemeClr val="bg2">
                  <a:lumMod val="50000"/>
                </a:schemeClr>
              </a:buClr>
              <a:buFont typeface="Wingdings" panose="05000000000000000000" pitchFamily="2" charset="2"/>
              <a:buChar char="v"/>
            </a:pPr>
            <a:r>
              <a:rPr lang="es-MX" sz="2000" dirty="0" smtClean="0"/>
              <a:t>Inclusión </a:t>
            </a:r>
            <a:r>
              <a:rPr lang="es-MX" sz="2000" dirty="0"/>
              <a:t>de grupos vulnerables (Chile</a:t>
            </a:r>
            <a:r>
              <a:rPr lang="es-MX" sz="2000" dirty="0" smtClean="0"/>
              <a:t>), y</a:t>
            </a:r>
          </a:p>
          <a:p>
            <a:pPr marL="800100" lvl="1" indent="-342900" algn="just">
              <a:spcBef>
                <a:spcPts val="600"/>
              </a:spcBef>
              <a:spcAft>
                <a:spcPts val="600"/>
              </a:spcAft>
              <a:buClr>
                <a:schemeClr val="bg2">
                  <a:lumMod val="50000"/>
                </a:schemeClr>
              </a:buClr>
              <a:buFont typeface="Wingdings" panose="05000000000000000000" pitchFamily="2" charset="2"/>
              <a:buChar char="v"/>
            </a:pPr>
            <a:r>
              <a:rPr lang="es-MX" sz="2000" dirty="0" smtClean="0"/>
              <a:t>Apoyo </a:t>
            </a:r>
            <a:r>
              <a:rPr lang="es-MX" sz="2000" dirty="0"/>
              <a:t>a la innovación en los bienes y servicios que se adquieren (Panamá</a:t>
            </a:r>
            <a:r>
              <a:rPr lang="es-MX" sz="2400" dirty="0"/>
              <a:t>).</a:t>
            </a:r>
          </a:p>
        </p:txBody>
      </p:sp>
    </p:spTree>
    <p:extLst>
      <p:ext uri="{BB962C8B-B14F-4D97-AF65-F5344CB8AC3E}">
        <p14:creationId xmlns="" xmlns:p14="http://schemas.microsoft.com/office/powerpoint/2010/main" val="8947673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893" y="1412776"/>
            <a:ext cx="8424579" cy="51845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3059832" y="44624"/>
            <a:ext cx="6120680" cy="1143000"/>
          </a:xfrm>
          <a:prstGeom prst="rect">
            <a:avLst/>
          </a:prstGeom>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7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Políticas para promover el uso de las contrataciones públicas como apoyo a </a:t>
            </a:r>
            <a:r>
              <a:rPr lang="es-MX" sz="17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la consecución </a:t>
            </a:r>
            <a:r>
              <a:rPr lang="es-MX" sz="17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objetivos sociales, económicos o ambientales</a:t>
            </a: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25454924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059832" y="44624"/>
            <a:ext cx="6120680" cy="1143000"/>
          </a:xfrm>
          <a:prstGeom prst="rect">
            <a:avLst/>
          </a:prstGeom>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Acciones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para apoyar la participación de las pequeñas y medianas empresas en las contrataciones públicas</a:t>
            </a: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484784"/>
            <a:ext cx="9057770" cy="42484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2384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55168" y="44624"/>
            <a:ext cx="5888832" cy="1143000"/>
          </a:xfrm>
          <a:effectLst>
            <a:outerShdw blurRad="50800" dist="50800" dir="5400000" algn="ctr" rotWithShape="0">
              <a:schemeClr val="accent1">
                <a:lumMod val="75000"/>
              </a:schemeClr>
            </a:outerShdw>
          </a:effectLst>
        </p:spPr>
        <p:txBody>
          <a:bodyPr vert="horz" lIns="91440" tIns="45720" rIns="91440" bIns="45720" rtlCol="0" anchor="ctr">
            <a:normAutofit/>
          </a:bodyPr>
          <a:lstStyle/>
          <a:p>
            <a:pPr algn="l"/>
            <a:r>
              <a:rPr lang="es-MX" sz="32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Metodología y alcance</a:t>
            </a:r>
          </a:p>
        </p:txBody>
      </p:sp>
      <p:sp>
        <p:nvSpPr>
          <p:cNvPr id="3" name="2 Marcador de contenido"/>
          <p:cNvSpPr>
            <a:spLocks noGrp="1"/>
          </p:cNvSpPr>
          <p:nvPr>
            <p:ph idx="1"/>
          </p:nvPr>
        </p:nvSpPr>
        <p:spPr>
          <a:xfrm>
            <a:off x="209008" y="1340768"/>
            <a:ext cx="8712968" cy="1224136"/>
          </a:xfrm>
        </p:spPr>
        <p:txBody>
          <a:bodyPr>
            <a:normAutofit/>
          </a:bodyPr>
          <a:lstStyle/>
          <a:p>
            <a:pPr marL="0" indent="0" algn="just">
              <a:buNone/>
            </a:pPr>
            <a:r>
              <a:rPr lang="es-ES_tradnl" sz="1600" dirty="0" smtClean="0"/>
              <a:t>Utilizando análisis</a:t>
            </a:r>
            <a:r>
              <a:rPr lang="es-ES_tradnl" sz="1600" dirty="0"/>
              <a:t>, evaluaciones, estudios y, especialmente, data estadística, el estudio </a:t>
            </a:r>
            <a:r>
              <a:rPr lang="es-ES_tradnl" sz="1600" dirty="0" smtClean="0"/>
              <a:t>subraya el </a:t>
            </a:r>
            <a:r>
              <a:rPr lang="es-ES_tradnl" sz="1600" dirty="0"/>
              <a:t>impacto de las reformas de la contratación pública en los diversos sectores de la economía, </a:t>
            </a:r>
            <a:r>
              <a:rPr lang="es-ES_tradnl" sz="1600" dirty="0" smtClean="0"/>
              <a:t>la sociedad </a:t>
            </a:r>
            <a:r>
              <a:rPr lang="es-ES_tradnl" sz="1600" dirty="0"/>
              <a:t>y </a:t>
            </a:r>
            <a:r>
              <a:rPr lang="es-ES_tradnl" sz="1600" dirty="0" smtClean="0"/>
              <a:t>el Estado</a:t>
            </a:r>
            <a:r>
              <a:rPr lang="es-ES_tradnl" sz="1600" dirty="0"/>
              <a:t>. El estudio </a:t>
            </a:r>
            <a:r>
              <a:rPr lang="es-ES_tradnl" sz="1600" dirty="0" smtClean="0"/>
              <a:t>reporta </a:t>
            </a:r>
            <a:r>
              <a:rPr lang="es-ES_tradnl" sz="1600" dirty="0"/>
              <a:t>el impacto de estas reformas en las siguientes áreas</a:t>
            </a:r>
            <a:r>
              <a:rPr lang="es-ES_tradnl" sz="1600" dirty="0" smtClean="0"/>
              <a:t>:</a:t>
            </a:r>
            <a:endParaRPr lang="es-MX" sz="1600" dirty="0"/>
          </a:p>
        </p:txBody>
      </p:sp>
      <p:graphicFrame>
        <p:nvGraphicFramePr>
          <p:cNvPr id="7" name="6 Diagrama"/>
          <p:cNvGraphicFramePr/>
          <p:nvPr>
            <p:extLst>
              <p:ext uri="{D42A27DB-BD31-4B8C-83A1-F6EECF244321}">
                <p14:modId xmlns="" xmlns:p14="http://schemas.microsoft.com/office/powerpoint/2010/main" val="3510430395"/>
              </p:ext>
            </p:extLst>
          </p:nvPr>
        </p:nvGraphicFramePr>
        <p:xfrm>
          <a:off x="179512" y="1556792"/>
          <a:ext cx="878497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11 Grupo"/>
          <p:cNvGrpSpPr/>
          <p:nvPr/>
        </p:nvGrpSpPr>
        <p:grpSpPr>
          <a:xfrm>
            <a:off x="539552" y="266049"/>
            <a:ext cx="2124236" cy="792088"/>
            <a:chOff x="539552" y="266049"/>
            <a:chExt cx="2124236" cy="792088"/>
          </a:xfrm>
        </p:grpSpPr>
        <p:sp>
          <p:nvSpPr>
            <p:cNvPr id="8" name="7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1682981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1467423"/>
            <a:ext cx="7992888" cy="49139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3059832" y="44624"/>
            <a:ext cx="6120680" cy="1143000"/>
          </a:xfrm>
          <a:prstGeom prst="rect">
            <a:avLst/>
          </a:prstGeom>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Evolución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las compras a </a:t>
            </a:r>
            <a:r>
              <a:rPr lang="es-MX" sz="1800" b="1" dirty="0" err="1">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Mipymes</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en México, </a:t>
            </a:r>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2009-2012</a:t>
            </a:r>
          </a:p>
          <a:p>
            <a:pPr algn="l"/>
            <a:r>
              <a:rPr lang="es-MX" sz="1400" b="1" dirty="0" smtClean="0">
                <a:solidFill>
                  <a:schemeClr val="bg2">
                    <a:lumMod val="50000"/>
                  </a:schemeClr>
                </a:solidFill>
                <a:latin typeface="Tahoma" pitchFamily="34" charset="0"/>
                <a:ea typeface="Tahoma" pitchFamily="34" charset="0"/>
                <a:cs typeface="Tahoma" pitchFamily="34" charset="0"/>
              </a:rPr>
              <a:t>(millones </a:t>
            </a:r>
            <a:r>
              <a:rPr lang="es-MX" sz="1400" b="1" dirty="0">
                <a:solidFill>
                  <a:schemeClr val="bg2">
                    <a:lumMod val="50000"/>
                  </a:schemeClr>
                </a:solidFill>
                <a:latin typeface="Tahoma" pitchFamily="34" charset="0"/>
                <a:ea typeface="Tahoma" pitchFamily="34" charset="0"/>
                <a:cs typeface="Tahoma" pitchFamily="34" charset="0"/>
              </a:rPr>
              <a:t>de pesos)</a:t>
            </a: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4" name="3 Rectángulo"/>
          <p:cNvSpPr/>
          <p:nvPr/>
        </p:nvSpPr>
        <p:spPr>
          <a:xfrm>
            <a:off x="539552" y="6505599"/>
            <a:ext cx="8136904" cy="307777"/>
          </a:xfrm>
          <a:prstGeom prst="rect">
            <a:avLst/>
          </a:prstGeom>
        </p:spPr>
        <p:txBody>
          <a:bodyPr wrap="square">
            <a:spAutoFit/>
          </a:bodyPr>
          <a:lstStyle/>
          <a:p>
            <a:r>
              <a:rPr lang="es-MX" sz="1400" b="1" dirty="0"/>
              <a:t>Fuente:</a:t>
            </a:r>
            <a:r>
              <a:rPr lang="es-MX" sz="1400" dirty="0"/>
              <a:t> Elaboración propia con datos de Secretaría de Economía, México, 2013.</a:t>
            </a:r>
          </a:p>
        </p:txBody>
      </p:sp>
    </p:spTree>
    <p:extLst>
      <p:ext uri="{BB962C8B-B14F-4D97-AF65-F5344CB8AC3E}">
        <p14:creationId xmlns="" xmlns:p14="http://schemas.microsoft.com/office/powerpoint/2010/main" val="1055022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2866251"/>
            <a:ext cx="8883767" cy="17868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3059832" y="44624"/>
            <a:ext cx="612068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Herramientas disponibles en países de </a:t>
            </a:r>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AL y C para compras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públicas sustentables</a:t>
            </a: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4" name="3 Rectángulo"/>
          <p:cNvSpPr/>
          <p:nvPr/>
        </p:nvSpPr>
        <p:spPr>
          <a:xfrm>
            <a:off x="107503" y="5805264"/>
            <a:ext cx="8883767" cy="954107"/>
          </a:xfrm>
          <a:prstGeom prst="rect">
            <a:avLst/>
          </a:prstGeom>
        </p:spPr>
        <p:txBody>
          <a:bodyPr wrap="square">
            <a:spAutoFit/>
          </a:bodyPr>
          <a:lstStyle/>
          <a:p>
            <a:r>
              <a:rPr lang="es-MX" sz="1400" b="1" dirty="0"/>
              <a:t>Fuente: </a:t>
            </a:r>
            <a:r>
              <a:rPr lang="es-MX" sz="1400" dirty="0"/>
              <a:t>Tomado de Beláustegui, V., (2011) Las Compras públicas sustentables en América Latina. Estado de avance y elementos clave para su desarrollo. Argentina, Red Interamericana de Compras Gubernamentales, con información complementaria del Cuestionario Evaluación del impacto de las reformas a los sistemas de contratación pública, OEA-BID, 2013.</a:t>
            </a:r>
          </a:p>
        </p:txBody>
      </p:sp>
    </p:spTree>
    <p:extLst>
      <p:ext uri="{BB962C8B-B14F-4D97-AF65-F5344CB8AC3E}">
        <p14:creationId xmlns="" xmlns:p14="http://schemas.microsoft.com/office/powerpoint/2010/main" val="94415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7: Contratación electrónica</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539552" y="1997839"/>
            <a:ext cx="8064896" cy="3416320"/>
          </a:xfrm>
          <a:prstGeom prst="rect">
            <a:avLst/>
          </a:prstGeom>
        </p:spPr>
        <p:txBody>
          <a:bodyPr wrap="square">
            <a:spAutoFit/>
          </a:bodyPr>
          <a:lstStyle/>
          <a:p>
            <a:pPr marL="531813" indent="-531813" algn="just">
              <a:buClr>
                <a:schemeClr val="bg2">
                  <a:lumMod val="50000"/>
                </a:schemeClr>
              </a:buClr>
              <a:buFont typeface="Wingdings" panose="05000000000000000000" pitchFamily="2" charset="2"/>
              <a:buChar char="v"/>
            </a:pPr>
            <a:r>
              <a:rPr lang="es-MX" sz="2400" dirty="0" smtClean="0"/>
              <a:t>Aunque </a:t>
            </a:r>
            <a:r>
              <a:rPr lang="es-MX" sz="2400" dirty="0"/>
              <a:t>el avance en la contratación electrónica es innegable, aún existen importantes brechas tecnológicas por cubrir en varios </a:t>
            </a:r>
            <a:r>
              <a:rPr lang="es-MX" sz="2400" dirty="0" smtClean="0"/>
              <a:t>países.</a:t>
            </a:r>
          </a:p>
          <a:p>
            <a:pPr marL="531813" indent="-531813" algn="just">
              <a:buClr>
                <a:schemeClr val="bg2">
                  <a:lumMod val="50000"/>
                </a:schemeClr>
              </a:buClr>
              <a:buFont typeface="Wingdings" panose="05000000000000000000" pitchFamily="2" charset="2"/>
              <a:buChar char="v"/>
            </a:pPr>
            <a:endParaRPr lang="es-MX" sz="2400" dirty="0"/>
          </a:p>
          <a:p>
            <a:pPr marL="531813" indent="-531813" algn="just">
              <a:buClr>
                <a:schemeClr val="bg2">
                  <a:lumMod val="50000"/>
                </a:schemeClr>
              </a:buClr>
              <a:buFont typeface="Wingdings" panose="05000000000000000000" pitchFamily="2" charset="2"/>
              <a:buChar char="v"/>
            </a:pPr>
            <a:r>
              <a:rPr lang="es-MX" sz="2400" dirty="0" smtClean="0"/>
              <a:t>La </a:t>
            </a:r>
            <a:r>
              <a:rPr lang="es-MX" sz="2400" dirty="0"/>
              <a:t>diferencia en el nivel de avance en esta materia no sólo obedece a las capacidades técnicas de la plataforma, sino que también constituye un reflejo de las rigideces normativas y prácticas administrativas prevalecientes en algunos casos.</a:t>
            </a:r>
          </a:p>
        </p:txBody>
      </p:sp>
    </p:spTree>
    <p:extLst>
      <p:ext uri="{BB962C8B-B14F-4D97-AF65-F5344CB8AC3E}">
        <p14:creationId xmlns="" xmlns:p14="http://schemas.microsoft.com/office/powerpoint/2010/main" val="3050121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059832" y="44624"/>
            <a:ext cx="612068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Funcionalidades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los sistemas electrónicos de contratación pública</a:t>
            </a: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3" name="2 Tabla"/>
          <p:cNvGraphicFramePr>
            <a:graphicFrameLocks noGrp="1"/>
          </p:cNvGraphicFramePr>
          <p:nvPr>
            <p:extLst>
              <p:ext uri="{D42A27DB-BD31-4B8C-83A1-F6EECF244321}">
                <p14:modId xmlns="" xmlns:p14="http://schemas.microsoft.com/office/powerpoint/2010/main" val="1750171458"/>
              </p:ext>
            </p:extLst>
          </p:nvPr>
        </p:nvGraphicFramePr>
        <p:xfrm>
          <a:off x="323526" y="1412776"/>
          <a:ext cx="8496946" cy="5086160"/>
        </p:xfrm>
        <a:graphic>
          <a:graphicData uri="http://schemas.openxmlformats.org/drawingml/2006/table">
            <a:tbl>
              <a:tblPr firstRow="1" firstCol="1" bandRow="1"/>
              <a:tblGrid>
                <a:gridCol w="1224137"/>
                <a:gridCol w="1152129"/>
                <a:gridCol w="1296144"/>
                <a:gridCol w="1224136"/>
                <a:gridCol w="1296144"/>
                <a:gridCol w="1152128"/>
                <a:gridCol w="1152128"/>
              </a:tblGrid>
              <a:tr h="860584">
                <a:tc>
                  <a:txBody>
                    <a:bodyPr/>
                    <a:lstStyle/>
                    <a:p>
                      <a:pPr algn="ctr">
                        <a:lnSpc>
                          <a:spcPct val="115000"/>
                        </a:lnSpc>
                        <a:spcBef>
                          <a:spcPts val="200"/>
                        </a:spcBef>
                        <a:spcAft>
                          <a:spcPts val="200"/>
                        </a:spcAft>
                      </a:pPr>
                      <a:r>
                        <a:rPr lang="es-MX" sz="12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200" dirty="0">
                          <a:effectLst/>
                          <a:latin typeface="Calibri"/>
                          <a:ea typeface="Times New Roman"/>
                          <a:cs typeface="Calibri"/>
                        </a:rPr>
                        <a:t>Publicación de planes de contratación pública</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200" dirty="0">
                          <a:effectLst/>
                          <a:latin typeface="Calibri"/>
                          <a:ea typeface="Times New Roman"/>
                          <a:cs typeface="Calibri"/>
                        </a:rPr>
                        <a:t>Publicación de convocatorias de procedimientos de contratación</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200" dirty="0">
                          <a:effectLst/>
                          <a:latin typeface="Calibri"/>
                          <a:ea typeface="Times New Roman"/>
                          <a:cs typeface="Calibri"/>
                        </a:rPr>
                        <a:t>Evaluación de propuestas</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200" dirty="0">
                          <a:effectLst/>
                          <a:latin typeface="Calibri"/>
                          <a:ea typeface="Times New Roman"/>
                          <a:cs typeface="Calibri"/>
                        </a:rPr>
                        <a:t>Remisión electrónica de propuestas</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200" dirty="0">
                          <a:effectLst/>
                          <a:latin typeface="Calibri"/>
                          <a:ea typeface="Times New Roman"/>
                          <a:cs typeface="Calibri"/>
                        </a:rPr>
                        <a:t>Presentación electrónica de facturas</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200" dirty="0">
                          <a:effectLst/>
                          <a:latin typeface="Calibri"/>
                          <a:ea typeface="Times New Roman"/>
                          <a:cs typeface="Calibri"/>
                        </a:rPr>
                        <a:t>Administración del contrato</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México</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76616">
                <a:tc>
                  <a:txBody>
                    <a:bodyPr/>
                    <a:lstStyle/>
                    <a:p>
                      <a:pPr>
                        <a:lnSpc>
                          <a:spcPct val="115000"/>
                        </a:lnSpc>
                        <a:spcBef>
                          <a:spcPts val="200"/>
                        </a:spcBef>
                        <a:spcAft>
                          <a:spcPts val="200"/>
                        </a:spcAft>
                      </a:pPr>
                      <a:r>
                        <a:rPr lang="es-MX" sz="1600" dirty="0">
                          <a:effectLst/>
                          <a:latin typeface="Calibri"/>
                          <a:ea typeface="Times New Roman"/>
                          <a:cs typeface="Calibri"/>
                        </a:rPr>
                        <a:t>Rep. Dom.</a:t>
                      </a:r>
                      <a:endParaRPr lang="es-MX" sz="2400" dirty="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Perú</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Colombia</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El Salvador</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Uruguay</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Costa Rica</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Paraguay</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Panamá</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Jamaica </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Chile</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76616">
                <a:tc>
                  <a:txBody>
                    <a:bodyPr/>
                    <a:lstStyle/>
                    <a:p>
                      <a:pPr>
                        <a:lnSpc>
                          <a:spcPct val="115000"/>
                        </a:lnSpc>
                        <a:spcBef>
                          <a:spcPts val="200"/>
                        </a:spcBef>
                        <a:spcAft>
                          <a:spcPts val="200"/>
                        </a:spcAft>
                      </a:pPr>
                      <a:r>
                        <a:rPr lang="es-MX" sz="1600">
                          <a:effectLst/>
                          <a:latin typeface="Calibri"/>
                          <a:ea typeface="Times New Roman"/>
                          <a:cs typeface="Calibri"/>
                        </a:rPr>
                        <a:t>Ecuador</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860584">
                <a:tc>
                  <a:txBody>
                    <a:bodyPr/>
                    <a:lstStyle/>
                    <a:p>
                      <a:pPr>
                        <a:lnSpc>
                          <a:spcPct val="115000"/>
                        </a:lnSpc>
                        <a:spcBef>
                          <a:spcPts val="200"/>
                        </a:spcBef>
                        <a:spcAft>
                          <a:spcPts val="200"/>
                        </a:spcAft>
                      </a:pPr>
                      <a:r>
                        <a:rPr lang="es-MX" sz="1200">
                          <a:effectLst/>
                          <a:latin typeface="Calibri"/>
                          <a:ea typeface="Times New Roman"/>
                          <a:cs typeface="Calibri"/>
                        </a:rPr>
                        <a:t>Proporción de países que cuentan con la funcionalidad</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83%</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92%</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50%</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50%</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8%</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42%</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bl>
          </a:graphicData>
        </a:graphic>
      </p:graphicFrame>
    </p:spTree>
    <p:extLst>
      <p:ext uri="{BB962C8B-B14F-4D97-AF65-F5344CB8AC3E}">
        <p14:creationId xmlns="" xmlns:p14="http://schemas.microsoft.com/office/powerpoint/2010/main" val="1402143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059832" y="44624"/>
            <a:ext cx="612068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Módulo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los sistemas electrónicos de contratación pública</a:t>
            </a: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2" name="1 Tabla"/>
          <p:cNvGraphicFramePr>
            <a:graphicFrameLocks noGrp="1"/>
          </p:cNvGraphicFramePr>
          <p:nvPr>
            <p:extLst>
              <p:ext uri="{D42A27DB-BD31-4B8C-83A1-F6EECF244321}">
                <p14:modId xmlns="" xmlns:p14="http://schemas.microsoft.com/office/powerpoint/2010/main" val="1297850604"/>
              </p:ext>
            </p:extLst>
          </p:nvPr>
        </p:nvGraphicFramePr>
        <p:xfrm>
          <a:off x="323528" y="1187626"/>
          <a:ext cx="8568955" cy="5655526"/>
        </p:xfrm>
        <a:graphic>
          <a:graphicData uri="http://schemas.openxmlformats.org/drawingml/2006/table">
            <a:tbl>
              <a:tblPr firstRow="1" firstCol="1" bandRow="1"/>
              <a:tblGrid>
                <a:gridCol w="1232533"/>
                <a:gridCol w="563724"/>
                <a:gridCol w="564614"/>
                <a:gridCol w="564614"/>
                <a:gridCol w="563724"/>
                <a:gridCol w="564614"/>
                <a:gridCol w="563724"/>
                <a:gridCol w="564614"/>
                <a:gridCol w="564614"/>
                <a:gridCol w="564614"/>
                <a:gridCol w="563724"/>
                <a:gridCol w="564614"/>
                <a:gridCol w="564614"/>
                <a:gridCol w="564614"/>
              </a:tblGrid>
              <a:tr h="1449286">
                <a:tc>
                  <a:txBody>
                    <a:bodyPr/>
                    <a:lstStyle/>
                    <a:p>
                      <a:pPr>
                        <a:lnSpc>
                          <a:spcPct val="115000"/>
                        </a:lnSpc>
                        <a:spcBef>
                          <a:spcPts val="200"/>
                        </a:spcBef>
                        <a:spcAft>
                          <a:spcPts val="200"/>
                        </a:spcAft>
                      </a:pPr>
                      <a:r>
                        <a:rPr lang="es-MX" sz="1200" dirty="0">
                          <a:effectLst/>
                          <a:latin typeface="Calibri"/>
                          <a:ea typeface="Times New Roman"/>
                          <a:cs typeface="Calibri"/>
                        </a:rPr>
                        <a:t> </a:t>
                      </a:r>
                      <a:endParaRPr lang="es-MX" sz="2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a:effectLst/>
                          <a:latin typeface="Calibri"/>
                          <a:ea typeface="Times New Roman"/>
                          <a:cs typeface="Calibri"/>
                        </a:rPr>
                        <a:t>Módulo transaccional</a:t>
                      </a:r>
                      <a:endParaRPr lang="es-MX" sz="240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a:effectLst/>
                          <a:latin typeface="Calibri"/>
                          <a:ea typeface="Times New Roman"/>
                          <a:cs typeface="Calibri"/>
                        </a:rPr>
                        <a:t>Expediente electrónico</a:t>
                      </a:r>
                      <a:endParaRPr lang="es-MX" sz="240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Subastas inversas</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a:effectLst/>
                          <a:latin typeface="Calibri"/>
                          <a:ea typeface="Times New Roman"/>
                          <a:cs typeface="Calibri"/>
                        </a:rPr>
                        <a:t>Contratos Marco</a:t>
                      </a:r>
                      <a:endParaRPr lang="es-MX" sz="240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Catálogo electrónico</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Clasificador de las </a:t>
                      </a:r>
                      <a:r>
                        <a:rPr lang="es-MX" sz="1200" dirty="0" smtClean="0">
                          <a:effectLst/>
                          <a:latin typeface="Calibri"/>
                          <a:ea typeface="Times New Roman"/>
                          <a:cs typeface="Calibri"/>
                        </a:rPr>
                        <a:t>contrataciones</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Módulo de pagos</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Firma electrónica</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Registro </a:t>
                      </a:r>
                      <a:r>
                        <a:rPr lang="es-MX" sz="1200" dirty="0" smtClean="0">
                          <a:effectLst/>
                          <a:latin typeface="Calibri"/>
                          <a:ea typeface="Times New Roman"/>
                          <a:cs typeface="Calibri"/>
                        </a:rPr>
                        <a:t>de</a:t>
                      </a:r>
                      <a:r>
                        <a:rPr lang="es-MX" sz="1200" baseline="0" dirty="0" smtClean="0">
                          <a:effectLst/>
                          <a:latin typeface="Calibri"/>
                          <a:ea typeface="Times New Roman"/>
                          <a:cs typeface="Calibri"/>
                        </a:rPr>
                        <a:t> proveedores</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Proveedores </a:t>
                      </a:r>
                      <a:r>
                        <a:rPr lang="es-MX" sz="1200" dirty="0" smtClean="0">
                          <a:effectLst/>
                          <a:latin typeface="Calibri"/>
                          <a:ea typeface="Times New Roman"/>
                          <a:cs typeface="Calibri"/>
                        </a:rPr>
                        <a:t>sancionados</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Quejas, protestas o inconformidades</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dirty="0">
                          <a:effectLst/>
                          <a:latin typeface="Calibri"/>
                          <a:ea typeface="Times New Roman"/>
                          <a:cs typeface="Calibri"/>
                        </a:rPr>
                        <a:t>Análisis y agregación de la </a:t>
                      </a:r>
                      <a:r>
                        <a:rPr lang="es-MX" sz="1200" dirty="0" smtClean="0">
                          <a:effectLst/>
                          <a:latin typeface="Calibri"/>
                          <a:ea typeface="Times New Roman"/>
                          <a:cs typeface="Calibri"/>
                        </a:rPr>
                        <a:t>información-BI</a:t>
                      </a:r>
                      <a:endParaRPr lang="es-MX" sz="2400" dirty="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71755" marR="71755">
                        <a:lnSpc>
                          <a:spcPct val="115000"/>
                        </a:lnSpc>
                        <a:spcBef>
                          <a:spcPts val="200"/>
                        </a:spcBef>
                        <a:spcAft>
                          <a:spcPts val="200"/>
                        </a:spcAft>
                      </a:pPr>
                      <a:r>
                        <a:rPr lang="es-MX" sz="1200">
                          <a:effectLst/>
                          <a:latin typeface="Calibri"/>
                          <a:ea typeface="Times New Roman"/>
                          <a:cs typeface="Calibri"/>
                        </a:rPr>
                        <a:t>Capacitación y certificación</a:t>
                      </a:r>
                      <a:endParaRPr lang="es-MX" sz="2400">
                        <a:effectLst/>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México</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sym typeface="Wingdings 2"/>
                        </a:rPr>
                        <a:t></a:t>
                      </a:r>
                      <a:endParaRPr lang="es-MX"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Rep. Dom.</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Perú</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Colombia</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El Salvador</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Uruguay</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Costa Rica</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Paraguay</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Panamá</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Jamaica </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Chile</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7719">
                <a:tc>
                  <a:txBody>
                    <a:bodyPr/>
                    <a:lstStyle/>
                    <a:p>
                      <a:pPr>
                        <a:lnSpc>
                          <a:spcPct val="115000"/>
                        </a:lnSpc>
                        <a:spcBef>
                          <a:spcPts val="200"/>
                        </a:spcBef>
                        <a:spcAft>
                          <a:spcPts val="200"/>
                        </a:spcAft>
                      </a:pPr>
                      <a:r>
                        <a:rPr lang="es-MX" sz="1600">
                          <a:effectLst/>
                          <a:latin typeface="Calibri"/>
                          <a:ea typeface="Times New Roman"/>
                          <a:cs typeface="Calibri"/>
                        </a:rPr>
                        <a:t>Ecuador</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 </a:t>
                      </a:r>
                      <a:endParaRPr lang="es-MX"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Bef>
                          <a:spcPts val="200"/>
                        </a:spcBef>
                        <a:spcAft>
                          <a:spcPts val="200"/>
                        </a:spcAft>
                      </a:pPr>
                      <a:r>
                        <a:rPr lang="es-MX" sz="1600">
                          <a:effectLst/>
                          <a:latin typeface="Calibri"/>
                          <a:ea typeface="Times New Roman"/>
                          <a:cs typeface="Calibri"/>
                          <a:sym typeface="Wingdings 2"/>
                        </a:rPr>
                        <a:t></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78010">
                <a:tc>
                  <a:txBody>
                    <a:bodyPr/>
                    <a:lstStyle/>
                    <a:p>
                      <a:pPr>
                        <a:lnSpc>
                          <a:spcPct val="115000"/>
                        </a:lnSpc>
                        <a:spcBef>
                          <a:spcPts val="200"/>
                        </a:spcBef>
                        <a:spcAft>
                          <a:spcPts val="200"/>
                        </a:spcAft>
                      </a:pPr>
                      <a:r>
                        <a:rPr lang="es-MX" sz="1200">
                          <a:effectLst/>
                          <a:latin typeface="Calibri"/>
                          <a:ea typeface="Times New Roman"/>
                          <a:cs typeface="Calibri"/>
                        </a:rPr>
                        <a:t>Proporción de países que cuentan con el módulo</a:t>
                      </a:r>
                      <a:endParaRPr lang="es-MX" sz="24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58%</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50%</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42%</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50%</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42%</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83%</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42%</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25%</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83%</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83%</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58%</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a:effectLst/>
                          <a:latin typeface="Calibri"/>
                          <a:ea typeface="Times New Roman"/>
                          <a:cs typeface="Calibri"/>
                        </a:rPr>
                        <a:t>17%</a:t>
                      </a:r>
                      <a:endParaRPr lang="es-MX"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Bef>
                          <a:spcPts val="200"/>
                        </a:spcBef>
                        <a:spcAft>
                          <a:spcPts val="200"/>
                        </a:spcAft>
                      </a:pPr>
                      <a:r>
                        <a:rPr lang="es-MX" sz="1600" dirty="0">
                          <a:effectLst/>
                          <a:latin typeface="Calibri"/>
                          <a:ea typeface="Times New Roman"/>
                          <a:cs typeface="Calibri"/>
                        </a:rPr>
                        <a:t>75%</a:t>
                      </a:r>
                      <a:endParaRPr lang="es-MX"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r>
            </a:tbl>
          </a:graphicData>
        </a:graphic>
      </p:graphicFrame>
    </p:spTree>
    <p:extLst>
      <p:ext uri="{BB962C8B-B14F-4D97-AF65-F5344CB8AC3E}">
        <p14:creationId xmlns="" xmlns:p14="http://schemas.microsoft.com/office/powerpoint/2010/main" val="3489360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265512" y="44624"/>
            <a:ext cx="5915000" cy="1143000"/>
          </a:xfrm>
          <a:prstGeom prst="rect">
            <a:avLst/>
          </a:prstGeom>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Sistemas de contratación electrónica</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2" name="1 Tabla"/>
          <p:cNvGraphicFramePr>
            <a:graphicFrameLocks noGrp="1"/>
          </p:cNvGraphicFramePr>
          <p:nvPr>
            <p:extLst>
              <p:ext uri="{D42A27DB-BD31-4B8C-83A1-F6EECF244321}">
                <p14:modId xmlns="" xmlns:p14="http://schemas.microsoft.com/office/powerpoint/2010/main" val="424059182"/>
              </p:ext>
            </p:extLst>
          </p:nvPr>
        </p:nvGraphicFramePr>
        <p:xfrm>
          <a:off x="539552" y="2276872"/>
          <a:ext cx="8280919" cy="3101712"/>
        </p:xfrm>
        <a:graphic>
          <a:graphicData uri="http://schemas.openxmlformats.org/drawingml/2006/table">
            <a:tbl>
              <a:tblPr firstRow="1" firstCol="1" bandRow="1"/>
              <a:tblGrid>
                <a:gridCol w="2760017"/>
                <a:gridCol w="2760017"/>
                <a:gridCol w="2760885"/>
              </a:tblGrid>
              <a:tr h="324036">
                <a:tc>
                  <a:txBody>
                    <a:bodyPr/>
                    <a:lstStyle/>
                    <a:p>
                      <a:pPr algn="ctr">
                        <a:lnSpc>
                          <a:spcPct val="115000"/>
                        </a:lnSpc>
                        <a:spcAft>
                          <a:spcPts val="0"/>
                        </a:spcAft>
                      </a:pPr>
                      <a:r>
                        <a:rPr lang="es-MX" sz="2000" b="1" dirty="0">
                          <a:effectLst/>
                          <a:latin typeface="Calibri"/>
                          <a:ea typeface="Calibri"/>
                          <a:cs typeface="Times New Roman"/>
                        </a:rPr>
                        <a:t>Grupo I</a:t>
                      </a:r>
                      <a:endParaRPr lang="es-MX" sz="3200" b="1" dirty="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2000" b="1" dirty="0">
                          <a:effectLst/>
                          <a:latin typeface="Calibri"/>
                          <a:ea typeface="Calibri"/>
                          <a:cs typeface="Times New Roman"/>
                        </a:rPr>
                        <a:t>Grupo II</a:t>
                      </a:r>
                      <a:endParaRPr lang="es-MX" sz="3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2000" b="1" dirty="0">
                          <a:effectLst/>
                          <a:latin typeface="Calibri"/>
                          <a:ea typeface="Calibri"/>
                          <a:cs typeface="Times New Roman"/>
                        </a:rPr>
                        <a:t>Grupo III</a:t>
                      </a:r>
                      <a:endParaRPr lang="es-MX" sz="3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648072">
                <a:tc>
                  <a:txBody>
                    <a:bodyPr/>
                    <a:lstStyle/>
                    <a:p>
                      <a:pPr algn="ctr">
                        <a:lnSpc>
                          <a:spcPct val="115000"/>
                        </a:lnSpc>
                        <a:spcAft>
                          <a:spcPts val="0"/>
                        </a:spcAft>
                      </a:pPr>
                      <a:r>
                        <a:rPr lang="es-MX" sz="1800" dirty="0">
                          <a:effectLst/>
                          <a:latin typeface="Arial Narrow" panose="020B0606020202030204" pitchFamily="34" charset="0"/>
                          <a:ea typeface="Calibri"/>
                          <a:cs typeface="Times New Roman"/>
                        </a:rPr>
                        <a:t>Sistemas informativos y de publicación</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800" dirty="0">
                          <a:effectLst/>
                          <a:latin typeface="Arial Narrow" panose="020B0606020202030204" pitchFamily="34" charset="0"/>
                          <a:ea typeface="Calibri"/>
                          <a:cs typeface="Times New Roman"/>
                        </a:rPr>
                        <a:t>Sistemas transaccionales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800" dirty="0">
                          <a:effectLst/>
                          <a:latin typeface="Arial Narrow" panose="020B0606020202030204" pitchFamily="34" charset="0"/>
                          <a:ea typeface="Calibri"/>
                          <a:cs typeface="Times New Roman"/>
                        </a:rPr>
                        <a:t>Sistemas que hacen un uso estratégico de la información</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620180">
                <a:tc>
                  <a:txBody>
                    <a:bodyPr/>
                    <a:lstStyle/>
                    <a:p>
                      <a:pPr algn="l">
                        <a:lnSpc>
                          <a:spcPct val="115000"/>
                        </a:lnSpc>
                        <a:spcAft>
                          <a:spcPts val="0"/>
                        </a:spcAft>
                      </a:pPr>
                      <a:r>
                        <a:rPr lang="es-MX" sz="2000" b="1" dirty="0">
                          <a:solidFill>
                            <a:srgbClr val="002060"/>
                          </a:solidFill>
                          <a:effectLst/>
                          <a:latin typeface="Calibri"/>
                          <a:ea typeface="Calibri"/>
                          <a:cs typeface="Times New Roman"/>
                        </a:rPr>
                        <a:t>Colombia</a:t>
                      </a:r>
                      <a:endParaRPr lang="es-MX" sz="3200" b="1" dirty="0">
                        <a:solidFill>
                          <a:srgbClr val="002060"/>
                        </a:solidFill>
                        <a:effectLst/>
                        <a:latin typeface="Calibri"/>
                        <a:ea typeface="Calibri"/>
                        <a:cs typeface="Times New Roman"/>
                      </a:endParaRPr>
                    </a:p>
                    <a:p>
                      <a:pPr algn="l">
                        <a:lnSpc>
                          <a:spcPct val="115000"/>
                        </a:lnSpc>
                        <a:spcAft>
                          <a:spcPts val="0"/>
                        </a:spcAft>
                      </a:pPr>
                      <a:r>
                        <a:rPr lang="es-MX" sz="2000" b="1" dirty="0">
                          <a:solidFill>
                            <a:srgbClr val="002060"/>
                          </a:solidFill>
                          <a:effectLst/>
                          <a:latin typeface="Calibri"/>
                          <a:ea typeface="Calibri"/>
                          <a:cs typeface="Times New Roman"/>
                        </a:rPr>
                        <a:t>El Salvador</a:t>
                      </a:r>
                      <a:endParaRPr lang="es-MX" sz="3200" b="1" dirty="0">
                        <a:solidFill>
                          <a:srgbClr val="002060"/>
                        </a:solidFill>
                        <a:effectLst/>
                        <a:latin typeface="Calibri"/>
                        <a:ea typeface="Calibri"/>
                        <a:cs typeface="Times New Roman"/>
                      </a:endParaRPr>
                    </a:p>
                    <a:p>
                      <a:pPr algn="l">
                        <a:lnSpc>
                          <a:spcPct val="115000"/>
                        </a:lnSpc>
                        <a:spcAft>
                          <a:spcPts val="0"/>
                        </a:spcAft>
                      </a:pPr>
                      <a:r>
                        <a:rPr lang="es-MX" sz="2000" b="1" dirty="0">
                          <a:solidFill>
                            <a:srgbClr val="002060"/>
                          </a:solidFill>
                          <a:effectLst/>
                          <a:latin typeface="Calibri"/>
                          <a:ea typeface="Calibri"/>
                          <a:cs typeface="Times New Roman"/>
                        </a:rPr>
                        <a:t>Paraguay</a:t>
                      </a:r>
                      <a:endParaRPr lang="es-MX" sz="3200" b="1" dirty="0">
                        <a:solidFill>
                          <a:srgbClr val="002060"/>
                        </a:solidFill>
                        <a:effectLst/>
                        <a:latin typeface="Calibri"/>
                        <a:ea typeface="Calibri"/>
                        <a:cs typeface="Times New Roman"/>
                      </a:endParaRPr>
                    </a:p>
                    <a:p>
                      <a:pPr algn="l">
                        <a:lnSpc>
                          <a:spcPct val="115000"/>
                        </a:lnSpc>
                        <a:spcAft>
                          <a:spcPts val="0"/>
                        </a:spcAft>
                      </a:pPr>
                      <a:r>
                        <a:rPr lang="es-MX" sz="2000" b="1" dirty="0">
                          <a:solidFill>
                            <a:srgbClr val="002060"/>
                          </a:solidFill>
                          <a:effectLst/>
                          <a:latin typeface="Calibri"/>
                          <a:ea typeface="Calibri"/>
                          <a:cs typeface="Times New Roman"/>
                        </a:rPr>
                        <a:t>Rep. Dominicana</a:t>
                      </a:r>
                      <a:endParaRPr lang="es-MX" sz="3200" b="1" dirty="0">
                        <a:solidFill>
                          <a:srgbClr val="002060"/>
                        </a:solidFill>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l">
                        <a:lnSpc>
                          <a:spcPct val="115000"/>
                        </a:lnSpc>
                        <a:spcAft>
                          <a:spcPts val="0"/>
                        </a:spcAft>
                      </a:pPr>
                      <a:r>
                        <a:rPr lang="es-MX" sz="2000" b="1" dirty="0">
                          <a:solidFill>
                            <a:schemeClr val="accent6">
                              <a:lumMod val="50000"/>
                            </a:schemeClr>
                          </a:solidFill>
                          <a:effectLst/>
                          <a:latin typeface="Calibri"/>
                          <a:ea typeface="Calibri"/>
                          <a:cs typeface="Times New Roman"/>
                        </a:rPr>
                        <a:t>Costa Rica</a:t>
                      </a:r>
                      <a:endParaRPr lang="es-MX" sz="3200" b="1" dirty="0">
                        <a:solidFill>
                          <a:schemeClr val="accent6">
                            <a:lumMod val="50000"/>
                          </a:schemeClr>
                        </a:solidFill>
                        <a:effectLst/>
                        <a:latin typeface="Calibri"/>
                        <a:ea typeface="Calibri"/>
                        <a:cs typeface="Times New Roman"/>
                      </a:endParaRPr>
                    </a:p>
                    <a:p>
                      <a:pPr algn="l">
                        <a:lnSpc>
                          <a:spcPct val="115000"/>
                        </a:lnSpc>
                        <a:spcAft>
                          <a:spcPts val="0"/>
                        </a:spcAft>
                      </a:pPr>
                      <a:r>
                        <a:rPr lang="es-MX" sz="2000" b="1" dirty="0">
                          <a:solidFill>
                            <a:schemeClr val="accent6">
                              <a:lumMod val="50000"/>
                            </a:schemeClr>
                          </a:solidFill>
                          <a:effectLst/>
                          <a:latin typeface="Calibri"/>
                          <a:ea typeface="Calibri"/>
                          <a:cs typeface="Times New Roman"/>
                        </a:rPr>
                        <a:t>Ecuador </a:t>
                      </a:r>
                      <a:r>
                        <a:rPr lang="es-MX" sz="2000" dirty="0">
                          <a:effectLst/>
                          <a:latin typeface="Calibri"/>
                          <a:ea typeface="Calibri"/>
                          <a:cs typeface="Times New Roman"/>
                        </a:rPr>
                        <a:t>(parcialmente transaccional)</a:t>
                      </a:r>
                      <a:endParaRPr lang="es-MX" sz="3200" dirty="0">
                        <a:effectLst/>
                        <a:latin typeface="Calibri"/>
                        <a:ea typeface="Calibri"/>
                        <a:cs typeface="Times New Roman"/>
                      </a:endParaRPr>
                    </a:p>
                    <a:p>
                      <a:pPr marL="0" algn="l" defTabSz="914400" rtl="0" eaLnBrk="1" latinLnBrk="0" hangingPunct="1">
                        <a:lnSpc>
                          <a:spcPct val="115000"/>
                        </a:lnSpc>
                        <a:spcAft>
                          <a:spcPts val="0"/>
                        </a:spcAft>
                      </a:pPr>
                      <a:r>
                        <a:rPr lang="es-MX" sz="2000" b="1" kern="1200" dirty="0">
                          <a:solidFill>
                            <a:schemeClr val="accent6">
                              <a:lumMod val="50000"/>
                            </a:schemeClr>
                          </a:solidFill>
                          <a:effectLst/>
                          <a:latin typeface="Calibri"/>
                          <a:ea typeface="Calibri"/>
                          <a:cs typeface="Times New Roman"/>
                        </a:rPr>
                        <a:t>Panamá</a:t>
                      </a:r>
                    </a:p>
                    <a:p>
                      <a:pPr marL="0" algn="l" defTabSz="914400" rtl="0" eaLnBrk="1" latinLnBrk="0" hangingPunct="1">
                        <a:lnSpc>
                          <a:spcPct val="115000"/>
                        </a:lnSpc>
                        <a:spcAft>
                          <a:spcPts val="0"/>
                        </a:spcAft>
                      </a:pPr>
                      <a:r>
                        <a:rPr lang="es-MX" sz="2000" b="1" kern="1200" dirty="0">
                          <a:solidFill>
                            <a:schemeClr val="accent6">
                              <a:lumMod val="50000"/>
                            </a:schemeClr>
                          </a:solidFill>
                          <a:effectLst/>
                          <a:latin typeface="Calibri"/>
                          <a:ea typeface="Calibri"/>
                          <a:cs typeface="Times New Roman"/>
                        </a:rPr>
                        <a:t>Perú</a:t>
                      </a:r>
                    </a:p>
                    <a:p>
                      <a:pPr marL="0" algn="l" defTabSz="914400" rtl="0" eaLnBrk="1" latinLnBrk="0" hangingPunct="1">
                        <a:lnSpc>
                          <a:spcPct val="115000"/>
                        </a:lnSpc>
                        <a:spcAft>
                          <a:spcPts val="0"/>
                        </a:spcAft>
                      </a:pPr>
                      <a:r>
                        <a:rPr lang="es-MX" sz="2000" b="1" kern="1200" dirty="0">
                          <a:solidFill>
                            <a:schemeClr val="accent6">
                              <a:lumMod val="50000"/>
                            </a:schemeClr>
                          </a:solidFill>
                          <a:effectLst/>
                          <a:latin typeface="Calibri"/>
                          <a:ea typeface="Calibri"/>
                          <a:cs typeface="Times New Roman"/>
                        </a:rPr>
                        <a:t>Uruguay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a:txBody>
                    <a:bodyPr/>
                    <a:lstStyle/>
                    <a:p>
                      <a:pPr algn="l">
                        <a:lnSpc>
                          <a:spcPct val="115000"/>
                        </a:lnSpc>
                        <a:spcAft>
                          <a:spcPts val="0"/>
                        </a:spcAft>
                      </a:pPr>
                      <a:r>
                        <a:rPr lang="es-MX" sz="2000" b="1" dirty="0">
                          <a:solidFill>
                            <a:schemeClr val="accent2">
                              <a:lumMod val="75000"/>
                            </a:schemeClr>
                          </a:solidFill>
                          <a:effectLst/>
                          <a:latin typeface="Calibri"/>
                          <a:ea typeface="Calibri"/>
                          <a:cs typeface="Times New Roman"/>
                        </a:rPr>
                        <a:t>Chile</a:t>
                      </a:r>
                      <a:endParaRPr lang="es-MX" sz="3200" b="1" dirty="0">
                        <a:solidFill>
                          <a:schemeClr val="accent2">
                            <a:lumMod val="75000"/>
                          </a:schemeClr>
                        </a:solidFill>
                        <a:effectLst/>
                        <a:latin typeface="Calibri"/>
                        <a:ea typeface="Calibri"/>
                        <a:cs typeface="Times New Roman"/>
                      </a:endParaRPr>
                    </a:p>
                    <a:p>
                      <a:pPr algn="l">
                        <a:lnSpc>
                          <a:spcPct val="115000"/>
                        </a:lnSpc>
                        <a:spcAft>
                          <a:spcPts val="0"/>
                        </a:spcAft>
                      </a:pPr>
                      <a:r>
                        <a:rPr lang="es-MX" sz="2000" b="1" dirty="0">
                          <a:solidFill>
                            <a:schemeClr val="accent2">
                              <a:lumMod val="75000"/>
                            </a:schemeClr>
                          </a:solidFill>
                          <a:effectLst/>
                          <a:latin typeface="Calibri"/>
                          <a:ea typeface="Calibri"/>
                          <a:cs typeface="Times New Roman"/>
                        </a:rPr>
                        <a:t>México</a:t>
                      </a:r>
                      <a:endParaRPr lang="es-MX" sz="3200" b="1" dirty="0">
                        <a:solidFill>
                          <a:schemeClr val="accent2">
                            <a:lumMod val="7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r>
            </a:tbl>
          </a:graphicData>
        </a:graphic>
      </p:graphicFrame>
    </p:spTree>
    <p:extLst>
      <p:ext uri="{BB962C8B-B14F-4D97-AF65-F5344CB8AC3E}">
        <p14:creationId xmlns="" xmlns:p14="http://schemas.microsoft.com/office/powerpoint/2010/main" val="393499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8: Apertura de mercados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539552" y="1859340"/>
            <a:ext cx="8280920" cy="3046988"/>
          </a:xfrm>
          <a:prstGeom prst="rect">
            <a:avLst/>
          </a:prstGeom>
        </p:spPr>
        <p:txBody>
          <a:bodyPr wrap="square">
            <a:spAutoFit/>
          </a:bodyPr>
          <a:lstStyle/>
          <a:p>
            <a:pPr marL="457200" indent="-457200" algn="just">
              <a:buClr>
                <a:schemeClr val="bg2">
                  <a:lumMod val="50000"/>
                </a:schemeClr>
              </a:buClr>
              <a:buFont typeface="Wingdings" panose="05000000000000000000" pitchFamily="2" charset="2"/>
              <a:buChar char="v"/>
            </a:pPr>
            <a:r>
              <a:rPr lang="es-MX" sz="2400" dirty="0" smtClean="0"/>
              <a:t>Un </a:t>
            </a:r>
            <a:r>
              <a:rPr lang="es-MX" sz="2400" dirty="0"/>
              <a:t>hallazgo importante es que a pesar de que la legislación y normatividad de contrataciones públicas de los países de la Región otorgan preferencias a su sector productivo nacional, la apertura de mercados parece ser efectiva, toda vez que los márgenes que normalmente se ofrecen a las empresas locales no afectan significativamente a las empresas transnacionales, ya que normalmente reciben trato de nacionales en términos de la legislación aplicable.</a:t>
            </a:r>
          </a:p>
        </p:txBody>
      </p:sp>
    </p:spTree>
    <p:extLst>
      <p:ext uri="{BB962C8B-B14F-4D97-AF65-F5344CB8AC3E}">
        <p14:creationId xmlns="" xmlns:p14="http://schemas.microsoft.com/office/powerpoint/2010/main" val="1978072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Acceso </a:t>
            </a:r>
            <a:r>
              <a:rPr lang="es-MX" sz="18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 empresas extranjeras en los mercados públicos de América Latina: Países seleccionados</a:t>
            </a:r>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3" name="2 Tabla"/>
          <p:cNvGraphicFramePr>
            <a:graphicFrameLocks noGrp="1"/>
          </p:cNvGraphicFramePr>
          <p:nvPr>
            <p:extLst>
              <p:ext uri="{D42A27DB-BD31-4B8C-83A1-F6EECF244321}">
                <p14:modId xmlns="" xmlns:p14="http://schemas.microsoft.com/office/powerpoint/2010/main" val="3346268454"/>
              </p:ext>
            </p:extLst>
          </p:nvPr>
        </p:nvGraphicFramePr>
        <p:xfrm>
          <a:off x="323528" y="1844825"/>
          <a:ext cx="8568952" cy="3937230"/>
        </p:xfrm>
        <a:graphic>
          <a:graphicData uri="http://schemas.openxmlformats.org/drawingml/2006/table">
            <a:tbl>
              <a:tblPr firstRow="1" firstCol="1" bandRow="1"/>
              <a:tblGrid>
                <a:gridCol w="3142457"/>
                <a:gridCol w="660468"/>
                <a:gridCol w="1274303"/>
                <a:gridCol w="1254318"/>
                <a:gridCol w="939311"/>
                <a:gridCol w="1298095"/>
              </a:tblGrid>
              <a:tr h="633219">
                <a:tc>
                  <a:txBody>
                    <a:bodyPr/>
                    <a:lstStyle/>
                    <a:p>
                      <a:pPr algn="ctr">
                        <a:lnSpc>
                          <a:spcPct val="115000"/>
                        </a:lnSpc>
                        <a:spcAft>
                          <a:spcPts val="0"/>
                        </a:spcAft>
                      </a:pPr>
                      <a:r>
                        <a:rPr lang="es-MX" sz="1600" dirty="0">
                          <a:solidFill>
                            <a:srgbClr val="000000"/>
                          </a:solidFill>
                          <a:effectLst/>
                          <a:latin typeface="Calibri"/>
                          <a:ea typeface="Calibri"/>
                          <a:cs typeface="Times New Roman"/>
                        </a:rPr>
                        <a:t>Provisión extranjera/top 100* (%)</a:t>
                      </a:r>
                      <a:endParaRPr lang="es-MX" sz="2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Chile</a:t>
                      </a:r>
                      <a:endParaRPr lang="es-MX" sz="2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Ecuador**</a:t>
                      </a:r>
                      <a:endParaRPr lang="es-MX" sz="2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El Salvador</a:t>
                      </a:r>
                      <a:endParaRPr lang="es-MX" sz="2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México</a:t>
                      </a:r>
                      <a:endParaRPr lang="es-MX" sz="2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Paraguay</a:t>
                      </a:r>
                      <a:endParaRPr lang="es-MX" sz="2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08586">
                <a:tc>
                  <a:txBody>
                    <a:bodyPr/>
                    <a:lstStyle/>
                    <a:p>
                      <a:pPr>
                        <a:lnSpc>
                          <a:spcPct val="115000"/>
                        </a:lnSpc>
                        <a:spcAft>
                          <a:spcPts val="0"/>
                        </a:spcAft>
                      </a:pPr>
                      <a:r>
                        <a:rPr lang="es-MX" sz="1600">
                          <a:solidFill>
                            <a:srgbClr val="000000"/>
                          </a:solidFill>
                          <a:effectLst/>
                          <a:latin typeface="Calibri"/>
                          <a:ea typeface="Calibri"/>
                          <a:cs typeface="Times New Roman"/>
                        </a:rPr>
                        <a:t>Filiales Empresas Transnacionales</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35.9</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30.4</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29.2</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19</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10.2</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08586">
                <a:tc>
                  <a:txBody>
                    <a:bodyPr/>
                    <a:lstStyle/>
                    <a:p>
                      <a:pPr>
                        <a:lnSpc>
                          <a:spcPct val="115000"/>
                        </a:lnSpc>
                        <a:spcAft>
                          <a:spcPts val="0"/>
                        </a:spcAft>
                      </a:pPr>
                      <a:r>
                        <a:rPr lang="es-MX" sz="1600">
                          <a:solidFill>
                            <a:srgbClr val="000000"/>
                          </a:solidFill>
                          <a:effectLst/>
                          <a:latin typeface="Calibri"/>
                          <a:ea typeface="Calibri"/>
                          <a:cs typeface="Times New Roman"/>
                        </a:rPr>
                        <a:t>Provisión desde el Exterior</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dirty="0">
                          <a:solidFill>
                            <a:srgbClr val="000000"/>
                          </a:solidFill>
                          <a:effectLst/>
                          <a:latin typeface="Calibri"/>
                          <a:ea typeface="Calibri"/>
                          <a:cs typeface="Times New Roman"/>
                        </a:rPr>
                        <a:t>0</a:t>
                      </a:r>
                      <a:endParaRPr lang="es-MX" sz="24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8.1</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13.9</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0.6</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15.1</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08586">
                <a:tc>
                  <a:txBody>
                    <a:bodyPr/>
                    <a:lstStyle/>
                    <a:p>
                      <a:pPr>
                        <a:lnSpc>
                          <a:spcPct val="115000"/>
                        </a:lnSpc>
                        <a:spcAft>
                          <a:spcPts val="0"/>
                        </a:spcAft>
                      </a:pPr>
                      <a:r>
                        <a:rPr lang="es-MX" sz="1600">
                          <a:solidFill>
                            <a:srgbClr val="000000"/>
                          </a:solidFill>
                          <a:effectLst/>
                          <a:latin typeface="Calibri"/>
                          <a:ea typeface="Calibri"/>
                          <a:cs typeface="Times New Roman"/>
                        </a:rPr>
                        <a:t>Total</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35.9</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38.5</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43.1</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19.6</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25.4</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792448">
                <a:tc gridSpan="6">
                  <a:txBody>
                    <a:bodyPr/>
                    <a:lstStyle/>
                    <a:p>
                      <a:pPr algn="ctr">
                        <a:lnSpc>
                          <a:spcPct val="115000"/>
                        </a:lnSpc>
                        <a:spcAft>
                          <a:spcPts val="0"/>
                        </a:spcAft>
                      </a:pPr>
                      <a:r>
                        <a:rPr lang="es-MX" sz="1600" dirty="0">
                          <a:solidFill>
                            <a:srgbClr val="000000"/>
                          </a:solidFill>
                          <a:effectLst/>
                          <a:latin typeface="Calibri"/>
                          <a:ea typeface="Calibri"/>
                          <a:cs typeface="Times New Roman"/>
                        </a:rPr>
                        <a:t>Participación relativa de la provisión a través de filiales de Empresas Transnacionales y desde el exterior</a:t>
                      </a:r>
                      <a:endParaRPr lang="es-MX" sz="2400" dirty="0">
                        <a:effectLst/>
                        <a:latin typeface="Calibri"/>
                        <a:ea typeface="Calibri"/>
                        <a:cs typeface="Times New Roman"/>
                      </a:endParaRPr>
                    </a:p>
                    <a:p>
                      <a:pPr algn="ctr">
                        <a:lnSpc>
                          <a:spcPct val="115000"/>
                        </a:lnSpc>
                        <a:spcAft>
                          <a:spcPts val="0"/>
                        </a:spcAft>
                      </a:pPr>
                      <a:r>
                        <a:rPr lang="es-MX" sz="1600" dirty="0">
                          <a:solidFill>
                            <a:srgbClr val="000000"/>
                          </a:solidFill>
                          <a:effectLst/>
                          <a:latin typeface="Calibri"/>
                          <a:ea typeface="Calibri"/>
                          <a:cs typeface="Times New Roman"/>
                        </a:rPr>
                        <a:t>(en % del total extranjero)</a:t>
                      </a:r>
                      <a:endParaRPr lang="es-MX" sz="2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08586">
                <a:tc>
                  <a:txBody>
                    <a:bodyPr/>
                    <a:lstStyle/>
                    <a:p>
                      <a:pPr>
                        <a:lnSpc>
                          <a:spcPct val="115000"/>
                        </a:lnSpc>
                        <a:spcAft>
                          <a:spcPts val="0"/>
                        </a:spcAft>
                      </a:pPr>
                      <a:r>
                        <a:rPr lang="es-MX" sz="1600">
                          <a:solidFill>
                            <a:srgbClr val="000000"/>
                          </a:solidFill>
                          <a:effectLst/>
                          <a:latin typeface="Calibri"/>
                          <a:ea typeface="Calibri"/>
                          <a:cs typeface="Times New Roman"/>
                        </a:rPr>
                        <a:t>Filiales de ET</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98</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75.7</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59.6</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90.6</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27.5</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08586">
                <a:tc>
                  <a:txBody>
                    <a:bodyPr/>
                    <a:lstStyle/>
                    <a:p>
                      <a:pPr>
                        <a:lnSpc>
                          <a:spcPct val="115000"/>
                        </a:lnSpc>
                        <a:spcAft>
                          <a:spcPts val="0"/>
                        </a:spcAft>
                      </a:pPr>
                      <a:r>
                        <a:rPr lang="es-MX" sz="1600">
                          <a:solidFill>
                            <a:srgbClr val="000000"/>
                          </a:solidFill>
                          <a:effectLst/>
                          <a:latin typeface="Calibri"/>
                          <a:ea typeface="Calibri"/>
                          <a:cs typeface="Times New Roman"/>
                        </a:rPr>
                        <a:t>Provisión desde el Exterior</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2</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dirty="0">
                          <a:solidFill>
                            <a:srgbClr val="000000"/>
                          </a:solidFill>
                          <a:effectLst/>
                          <a:latin typeface="Calibri"/>
                          <a:ea typeface="Calibri"/>
                          <a:cs typeface="Times New Roman"/>
                        </a:rPr>
                        <a:t>24.3</a:t>
                      </a:r>
                      <a:endParaRPr lang="es-MX" sz="24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40.4</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9.4</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es-MX" sz="1600">
                          <a:solidFill>
                            <a:srgbClr val="000000"/>
                          </a:solidFill>
                          <a:effectLst/>
                          <a:latin typeface="Calibri"/>
                          <a:ea typeface="Calibri"/>
                          <a:cs typeface="Times New Roman"/>
                        </a:rPr>
                        <a:t>72.5</a:t>
                      </a:r>
                      <a:endParaRPr lang="es-MX" sz="2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919833">
                <a:tc gridSpan="6">
                  <a:txBody>
                    <a:bodyPr/>
                    <a:lstStyle/>
                    <a:p>
                      <a:pPr>
                        <a:lnSpc>
                          <a:spcPct val="115000"/>
                        </a:lnSpc>
                        <a:spcAft>
                          <a:spcPts val="0"/>
                        </a:spcAft>
                      </a:pPr>
                      <a:r>
                        <a:rPr lang="es-MX" sz="1600" dirty="0">
                          <a:solidFill>
                            <a:srgbClr val="000000"/>
                          </a:solidFill>
                          <a:effectLst/>
                          <a:latin typeface="Calibri"/>
                          <a:ea typeface="Calibri"/>
                          <a:cs typeface="Times New Roman"/>
                        </a:rPr>
                        <a:t>*Participación de empresas extranjeras y transnacionales en la provisión total de las 100 empresas con mayor volumen de ventas al gobierno</a:t>
                      </a:r>
                      <a:endParaRPr lang="es-MX" sz="2400" dirty="0">
                        <a:effectLst/>
                        <a:latin typeface="Calibri"/>
                        <a:ea typeface="Calibri"/>
                        <a:cs typeface="Times New Roman"/>
                      </a:endParaRPr>
                    </a:p>
                    <a:p>
                      <a:pPr>
                        <a:lnSpc>
                          <a:spcPct val="115000"/>
                        </a:lnSpc>
                        <a:spcAft>
                          <a:spcPts val="0"/>
                        </a:spcAft>
                      </a:pPr>
                      <a:r>
                        <a:rPr lang="es-MX" sz="1600" dirty="0">
                          <a:solidFill>
                            <a:srgbClr val="000000"/>
                          </a:solidFill>
                          <a:effectLst/>
                          <a:latin typeface="Calibri"/>
                          <a:ea typeface="Calibri"/>
                          <a:cs typeface="Times New Roman"/>
                        </a:rPr>
                        <a:t>** Régimen Común</a:t>
                      </a:r>
                      <a:endParaRPr lang="es-MX" sz="2400" dirty="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4" name="3 Rectángulo"/>
          <p:cNvSpPr/>
          <p:nvPr/>
        </p:nvSpPr>
        <p:spPr>
          <a:xfrm>
            <a:off x="323528" y="6218148"/>
            <a:ext cx="8640960" cy="523220"/>
          </a:xfrm>
          <a:prstGeom prst="rect">
            <a:avLst/>
          </a:prstGeom>
        </p:spPr>
        <p:txBody>
          <a:bodyPr wrap="square">
            <a:spAutoFit/>
          </a:bodyPr>
          <a:lstStyle/>
          <a:p>
            <a:r>
              <a:rPr lang="es-MX" sz="1400" b="1" dirty="0"/>
              <a:t>Fuente:</a:t>
            </a:r>
            <a:r>
              <a:rPr lang="es-MX" sz="1400" dirty="0"/>
              <a:t> Tomado de </a:t>
            </a:r>
            <a:r>
              <a:rPr lang="es-MX" sz="1400" dirty="0" err="1"/>
              <a:t>Rozenwurcel</a:t>
            </a:r>
            <a:r>
              <a:rPr lang="es-MX" sz="1400" dirty="0"/>
              <a:t>, G. et al., (2013) Acceso de Empresas Extranjeras en los Mercados Públicos de América Latina y el Caribe. Buenos Aires.</a:t>
            </a:r>
          </a:p>
        </p:txBody>
      </p:sp>
    </p:spTree>
    <p:extLst>
      <p:ext uri="{BB962C8B-B14F-4D97-AF65-F5344CB8AC3E}">
        <p14:creationId xmlns="" xmlns:p14="http://schemas.microsoft.com/office/powerpoint/2010/main" val="3316057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Hallazgo </a:t>
            </a:r>
            <a:r>
              <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9</a:t>
            </a:r>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Nuevo retos y desafíos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179512" y="1329719"/>
            <a:ext cx="8640960" cy="5093702"/>
          </a:xfrm>
          <a:prstGeom prst="rect">
            <a:avLst/>
          </a:prstGeom>
        </p:spPr>
        <p:txBody>
          <a:bodyPr wrap="square">
            <a:spAutoFit/>
          </a:bodyPr>
          <a:lstStyle/>
          <a:p>
            <a:pPr marL="457200" indent="-457200" algn="just">
              <a:buClr>
                <a:schemeClr val="bg2">
                  <a:lumMod val="50000"/>
                </a:schemeClr>
              </a:buClr>
              <a:buFont typeface="Wingdings" panose="05000000000000000000" pitchFamily="2" charset="2"/>
              <a:buChar char="v"/>
            </a:pPr>
            <a:r>
              <a:rPr lang="es-MX" dirty="0" smtClean="0"/>
              <a:t>Los </a:t>
            </a:r>
            <a:r>
              <a:rPr lang="es-MX" dirty="0"/>
              <a:t>temas en los que se ubican los principales retos y desafíos comunes a los países de América Latina y el Caribe son</a:t>
            </a:r>
            <a:r>
              <a:rPr lang="es-MX" dirty="0" smtClean="0"/>
              <a:t>:</a:t>
            </a:r>
          </a:p>
          <a:p>
            <a:pPr marL="457200" indent="-457200" algn="just">
              <a:buClr>
                <a:schemeClr val="bg2">
                  <a:lumMod val="50000"/>
                </a:schemeClr>
              </a:buClr>
              <a:buFont typeface="Wingdings" panose="05000000000000000000" pitchFamily="2" charset="2"/>
              <a:buChar char="v"/>
            </a:pPr>
            <a:endParaRPr lang="es-MX" dirty="0"/>
          </a:p>
          <a:p>
            <a:pPr marL="914400" lvl="1" indent="-457200" algn="just">
              <a:spcBef>
                <a:spcPts val="600"/>
              </a:spcBef>
              <a:buClr>
                <a:schemeClr val="bg2">
                  <a:lumMod val="50000"/>
                </a:schemeClr>
              </a:buClr>
              <a:buFont typeface="+mj-lt"/>
              <a:buAutoNum type="arabicPeriod"/>
            </a:pPr>
            <a:r>
              <a:rPr lang="es-MX" dirty="0" smtClean="0"/>
              <a:t>Uso </a:t>
            </a:r>
            <a:r>
              <a:rPr lang="es-MX" dirty="0"/>
              <a:t>eficiente de los recursos públicos;</a:t>
            </a:r>
          </a:p>
          <a:p>
            <a:pPr marL="914400" lvl="1" indent="-457200" algn="just">
              <a:spcBef>
                <a:spcPts val="600"/>
              </a:spcBef>
              <a:buClr>
                <a:schemeClr val="bg2">
                  <a:lumMod val="50000"/>
                </a:schemeClr>
              </a:buClr>
              <a:buFont typeface="+mj-lt"/>
              <a:buAutoNum type="arabicPeriod"/>
            </a:pPr>
            <a:r>
              <a:rPr lang="es-MX" dirty="0" smtClean="0"/>
              <a:t>Eficacia </a:t>
            </a:r>
            <a:r>
              <a:rPr lang="es-MX" dirty="0"/>
              <a:t>de los procedimientos de contratación;</a:t>
            </a:r>
          </a:p>
          <a:p>
            <a:pPr marL="914400" lvl="1" indent="-457200" algn="just">
              <a:spcBef>
                <a:spcPts val="600"/>
              </a:spcBef>
              <a:buClr>
                <a:schemeClr val="bg2">
                  <a:lumMod val="50000"/>
                </a:schemeClr>
              </a:buClr>
              <a:buFont typeface="+mj-lt"/>
              <a:buAutoNum type="arabicPeriod"/>
            </a:pPr>
            <a:r>
              <a:rPr lang="es-MX" dirty="0" smtClean="0"/>
              <a:t>Sistemas </a:t>
            </a:r>
            <a:r>
              <a:rPr lang="es-MX" dirty="0"/>
              <a:t>de información sobre contrataciones públicas;</a:t>
            </a:r>
          </a:p>
          <a:p>
            <a:pPr marL="914400" lvl="1" indent="-457200" algn="just">
              <a:spcBef>
                <a:spcPts val="600"/>
              </a:spcBef>
              <a:buClr>
                <a:schemeClr val="bg2">
                  <a:lumMod val="50000"/>
                </a:schemeClr>
              </a:buClr>
              <a:buFont typeface="+mj-lt"/>
              <a:buAutoNum type="arabicPeriod"/>
            </a:pPr>
            <a:r>
              <a:rPr lang="es-MX" dirty="0" smtClean="0"/>
              <a:t>Herramientas </a:t>
            </a:r>
            <a:r>
              <a:rPr lang="es-MX" dirty="0"/>
              <a:t>de análisis y agregación de la información;</a:t>
            </a:r>
          </a:p>
          <a:p>
            <a:pPr marL="914400" lvl="1" indent="-457200" algn="just">
              <a:spcBef>
                <a:spcPts val="600"/>
              </a:spcBef>
              <a:buClr>
                <a:schemeClr val="bg2">
                  <a:lumMod val="50000"/>
                </a:schemeClr>
              </a:buClr>
              <a:buFont typeface="+mj-lt"/>
              <a:buAutoNum type="arabicPeriod"/>
            </a:pPr>
            <a:r>
              <a:rPr lang="es-MX" dirty="0" smtClean="0"/>
              <a:t>Plataforma </a:t>
            </a:r>
            <a:r>
              <a:rPr lang="es-MX" dirty="0"/>
              <a:t>electrónica;</a:t>
            </a:r>
          </a:p>
          <a:p>
            <a:pPr marL="914400" lvl="1" indent="-457200" algn="just">
              <a:spcBef>
                <a:spcPts val="600"/>
              </a:spcBef>
              <a:buClr>
                <a:schemeClr val="bg2">
                  <a:lumMod val="50000"/>
                </a:schemeClr>
              </a:buClr>
              <a:buFont typeface="+mj-lt"/>
              <a:buAutoNum type="arabicPeriod"/>
            </a:pPr>
            <a:r>
              <a:rPr lang="es-MX" dirty="0" smtClean="0"/>
              <a:t>Compras </a:t>
            </a:r>
            <a:r>
              <a:rPr lang="es-MX" dirty="0"/>
              <a:t>sustentables;</a:t>
            </a:r>
          </a:p>
          <a:p>
            <a:pPr marL="914400" lvl="1" indent="-457200" algn="just">
              <a:spcBef>
                <a:spcPts val="600"/>
              </a:spcBef>
              <a:buClr>
                <a:schemeClr val="bg2">
                  <a:lumMod val="50000"/>
                </a:schemeClr>
              </a:buClr>
              <a:buFont typeface="+mj-lt"/>
              <a:buAutoNum type="arabicPeriod"/>
            </a:pPr>
            <a:r>
              <a:rPr lang="es-MX" dirty="0" smtClean="0"/>
              <a:t>Mecanismos </a:t>
            </a:r>
            <a:r>
              <a:rPr lang="es-MX" dirty="0"/>
              <a:t>para la incorporación de las </a:t>
            </a:r>
            <a:r>
              <a:rPr lang="es-MX" dirty="0" err="1"/>
              <a:t>Mipymes</a:t>
            </a:r>
            <a:r>
              <a:rPr lang="es-MX" dirty="0"/>
              <a:t> en las compras de gobierno;</a:t>
            </a:r>
          </a:p>
          <a:p>
            <a:pPr marL="914400" lvl="1" indent="-457200" algn="just">
              <a:spcBef>
                <a:spcPts val="600"/>
              </a:spcBef>
              <a:buClr>
                <a:schemeClr val="bg2">
                  <a:lumMod val="50000"/>
                </a:schemeClr>
              </a:buClr>
              <a:buFont typeface="+mj-lt"/>
              <a:buAutoNum type="arabicPeriod"/>
            </a:pPr>
            <a:r>
              <a:rPr lang="es-MX" dirty="0" smtClean="0"/>
              <a:t>Sistema </a:t>
            </a:r>
            <a:r>
              <a:rPr lang="es-MX" dirty="0"/>
              <a:t>de indicadores de desempeño;</a:t>
            </a:r>
          </a:p>
          <a:p>
            <a:pPr marL="914400" lvl="1" indent="-457200" algn="just">
              <a:spcBef>
                <a:spcPts val="600"/>
              </a:spcBef>
              <a:buClr>
                <a:schemeClr val="bg2">
                  <a:lumMod val="50000"/>
                </a:schemeClr>
              </a:buClr>
              <a:buFont typeface="+mj-lt"/>
              <a:buAutoNum type="arabicPeriod"/>
            </a:pPr>
            <a:r>
              <a:rPr lang="es-MX" dirty="0" smtClean="0"/>
              <a:t>Simplificación </a:t>
            </a:r>
            <a:r>
              <a:rPr lang="es-MX" dirty="0"/>
              <a:t>normativa;</a:t>
            </a:r>
          </a:p>
          <a:p>
            <a:pPr marL="914400" lvl="1" indent="-457200" algn="just">
              <a:spcBef>
                <a:spcPts val="600"/>
              </a:spcBef>
              <a:buClr>
                <a:schemeClr val="bg2">
                  <a:lumMod val="50000"/>
                </a:schemeClr>
              </a:buClr>
              <a:buFont typeface="+mj-lt"/>
              <a:buAutoNum type="arabicPeriod"/>
            </a:pPr>
            <a:r>
              <a:rPr lang="es-MX" dirty="0" smtClean="0"/>
              <a:t>Administración </a:t>
            </a:r>
            <a:r>
              <a:rPr lang="es-MX" dirty="0"/>
              <a:t>de riesgos, y</a:t>
            </a:r>
          </a:p>
          <a:p>
            <a:pPr marL="914400" lvl="1" indent="-457200" algn="just">
              <a:spcBef>
                <a:spcPts val="600"/>
              </a:spcBef>
              <a:buClr>
                <a:schemeClr val="bg2">
                  <a:lumMod val="50000"/>
                </a:schemeClr>
              </a:buClr>
              <a:buFont typeface="+mj-lt"/>
              <a:buAutoNum type="arabicPeriod"/>
            </a:pPr>
            <a:r>
              <a:rPr lang="es-MX" dirty="0" smtClean="0"/>
              <a:t>Participación </a:t>
            </a:r>
            <a:r>
              <a:rPr lang="es-MX" dirty="0"/>
              <a:t>de la sociedad civil en el monitoreo y seguimiento de las contrataciones públicas</a:t>
            </a:r>
            <a:r>
              <a:rPr lang="es-MX" dirty="0" smtClean="0"/>
              <a:t>.</a:t>
            </a:r>
            <a:endParaRPr lang="es-MX" dirty="0"/>
          </a:p>
        </p:txBody>
      </p:sp>
    </p:spTree>
    <p:extLst>
      <p:ext uri="{BB962C8B-B14F-4D97-AF65-F5344CB8AC3E}">
        <p14:creationId xmlns="" xmlns:p14="http://schemas.microsoft.com/office/powerpoint/2010/main" val="2143334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91680" y="1477499"/>
            <a:ext cx="5760640" cy="52638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Un modelo para enfrentar los nuevos desafíos: El Observatorio </a:t>
            </a:r>
            <a:r>
              <a:rPr lang="es-MX" sz="2000" b="1" dirty="0" err="1"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ChileCompra</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6" name="5 Grupo"/>
          <p:cNvGrpSpPr/>
          <p:nvPr/>
        </p:nvGrpSpPr>
        <p:grpSpPr>
          <a:xfrm>
            <a:off x="539552" y="266049"/>
            <a:ext cx="2124236" cy="792088"/>
            <a:chOff x="539552" y="266049"/>
            <a:chExt cx="2124236" cy="792088"/>
          </a:xfrm>
        </p:grpSpPr>
        <p:sp>
          <p:nvSpPr>
            <p:cNvPr id="7" name="6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 xmlns:p14="http://schemas.microsoft.com/office/powerpoint/2010/main" val="125560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193504" y="44624"/>
            <a:ext cx="5915000" cy="1143000"/>
          </a:xfrm>
          <a:effectLst>
            <a:outerShdw blurRad="50800" dist="50800" dir="5400000" algn="ctr" rotWithShape="0">
              <a:schemeClr val="accent1">
                <a:lumMod val="75000"/>
              </a:schemeClr>
            </a:outerShdw>
          </a:effectLst>
        </p:spPr>
        <p:txBody>
          <a:bodyPr>
            <a:normAutofit/>
          </a:bodyPr>
          <a:lstStyle/>
          <a:p>
            <a:pPr algn="l"/>
            <a:r>
              <a:rPr lang="es-MX" sz="32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Selección de países</a:t>
            </a:r>
            <a:endParaRPr lang="es-MX" sz="32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2050" name="Picture 2" descr="http://www.esacademic.com/pictures/eswiki/79/Oea_map-30.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509120"/>
            <a:ext cx="1944000" cy="1944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071487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Conclusiones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Rectángulo"/>
          <p:cNvSpPr/>
          <p:nvPr/>
        </p:nvSpPr>
        <p:spPr>
          <a:xfrm>
            <a:off x="179512" y="1329719"/>
            <a:ext cx="8640960" cy="4708981"/>
          </a:xfrm>
          <a:prstGeom prst="rect">
            <a:avLst/>
          </a:prstGeom>
        </p:spPr>
        <p:txBody>
          <a:bodyPr wrap="square">
            <a:spAutoFit/>
          </a:bodyPr>
          <a:lstStyle/>
          <a:p>
            <a:pPr marL="457200" indent="-457200" algn="just">
              <a:buClr>
                <a:schemeClr val="bg2">
                  <a:lumMod val="50000"/>
                </a:schemeClr>
              </a:buClr>
              <a:buFont typeface="Wingdings" panose="05000000000000000000" pitchFamily="2" charset="2"/>
              <a:buChar char="v"/>
            </a:pPr>
            <a:r>
              <a:rPr lang="es-MX" sz="2000" dirty="0" smtClean="0"/>
              <a:t>Con independencia de la magnitud y alcance de los cambios introducidos y efectivamente implantados, los resultados alcanzados marcan una diferencia importante en la forma en que se llevaban a cabo los procedimientos de compra y contratación pública antes y después del proceso de reforma.</a:t>
            </a:r>
          </a:p>
          <a:p>
            <a:pPr marL="457200" indent="-457200" algn="just">
              <a:buClr>
                <a:schemeClr val="bg2">
                  <a:lumMod val="50000"/>
                </a:schemeClr>
              </a:buClr>
              <a:buFont typeface="Wingdings" panose="05000000000000000000" pitchFamily="2" charset="2"/>
              <a:buChar char="v"/>
            </a:pPr>
            <a:endParaRPr lang="es-MX" sz="2000" dirty="0" smtClean="0"/>
          </a:p>
          <a:p>
            <a:pPr marL="914400" lvl="1" indent="-457200" algn="just">
              <a:buClr>
                <a:schemeClr val="bg2">
                  <a:lumMod val="50000"/>
                </a:schemeClr>
              </a:buClr>
              <a:buFont typeface="Wingdings" panose="05000000000000000000" pitchFamily="2" charset="2"/>
              <a:buChar char="q"/>
            </a:pPr>
            <a:r>
              <a:rPr lang="es-MX" sz="2000" dirty="0" smtClean="0"/>
              <a:t>En algunos casos, no obstante, no hay correspondencia entre las innovaciones y herramientas incorporadas en la normatividad y en los mecanismos institucionales con los resultados efectivamente alcanzados.</a:t>
            </a:r>
          </a:p>
          <a:p>
            <a:pPr marL="457200" indent="-457200" algn="just">
              <a:buClr>
                <a:schemeClr val="bg2">
                  <a:lumMod val="50000"/>
                </a:schemeClr>
              </a:buClr>
              <a:buFont typeface="Wingdings" panose="05000000000000000000" pitchFamily="2" charset="2"/>
              <a:buChar char="v"/>
            </a:pPr>
            <a:endParaRPr lang="es-MX" sz="2000" dirty="0" smtClean="0"/>
          </a:p>
          <a:p>
            <a:pPr marL="457200" indent="-457200" algn="just">
              <a:buClr>
                <a:schemeClr val="bg2">
                  <a:lumMod val="50000"/>
                </a:schemeClr>
              </a:buClr>
              <a:buFont typeface="Wingdings" panose="05000000000000000000" pitchFamily="2" charset="2"/>
              <a:buChar char="v"/>
            </a:pPr>
            <a:r>
              <a:rPr lang="es-MX" sz="2000" dirty="0" smtClean="0"/>
              <a:t>Se comprueba la existencia de resultados y efectos mixtos. No obstante, por el impacto producido por  las reformas al sistema de contrataciones públicas sobre la economía, la sociedad y las instituciones, los países de AL y C se pueden agrupar en tres grandes grupos. </a:t>
            </a:r>
          </a:p>
          <a:p>
            <a:pPr marL="457200" indent="-457200">
              <a:buClr>
                <a:schemeClr val="bg2">
                  <a:lumMod val="50000"/>
                </a:schemeClr>
              </a:buClr>
              <a:buFont typeface="Wingdings" panose="05000000000000000000" pitchFamily="2" charset="2"/>
              <a:buChar char="v"/>
            </a:pPr>
            <a:endParaRPr lang="es-MX" sz="2000" dirty="0" smtClean="0"/>
          </a:p>
          <a:p>
            <a:pPr marL="457200" indent="-457200">
              <a:buClr>
                <a:schemeClr val="bg2">
                  <a:lumMod val="50000"/>
                </a:schemeClr>
              </a:buClr>
              <a:buFont typeface="Wingdings" panose="05000000000000000000" pitchFamily="2" charset="2"/>
              <a:buChar char="v"/>
            </a:pPr>
            <a:endParaRPr lang="es-MX" sz="2000" dirty="0"/>
          </a:p>
        </p:txBody>
      </p:sp>
    </p:spTree>
    <p:extLst>
      <p:ext uri="{BB962C8B-B14F-4D97-AF65-F5344CB8AC3E}">
        <p14:creationId xmlns="" xmlns:p14="http://schemas.microsoft.com/office/powerpoint/2010/main" val="40430002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265512" y="44624"/>
            <a:ext cx="5915000" cy="1143000"/>
          </a:xfrm>
          <a:prstGeom prst="rect">
            <a:avLst/>
          </a:prstGeom>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Conclusiones</a:t>
            </a:r>
            <a:endParaRPr lang="es-MX" sz="20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8" name="7 Grupo"/>
          <p:cNvGrpSpPr/>
          <p:nvPr/>
        </p:nvGrpSpPr>
        <p:grpSpPr>
          <a:xfrm>
            <a:off x="539552" y="266049"/>
            <a:ext cx="2124236" cy="792088"/>
            <a:chOff x="539552" y="266049"/>
            <a:chExt cx="2124236" cy="792088"/>
          </a:xfrm>
        </p:grpSpPr>
        <p:sp>
          <p:nvSpPr>
            <p:cNvPr id="9" name="8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Rectángulo"/>
          <p:cNvSpPr/>
          <p:nvPr/>
        </p:nvSpPr>
        <p:spPr>
          <a:xfrm>
            <a:off x="539551" y="2136339"/>
            <a:ext cx="8222311" cy="3785652"/>
          </a:xfrm>
          <a:prstGeom prst="rect">
            <a:avLst/>
          </a:prstGeom>
        </p:spPr>
        <p:txBody>
          <a:bodyPr wrap="square">
            <a:spAutoFit/>
          </a:bodyPr>
          <a:lstStyle/>
          <a:p>
            <a:pPr marL="531813" indent="-531813" algn="just">
              <a:buFont typeface="Wingdings" panose="05000000000000000000" pitchFamily="2" charset="2"/>
              <a:buChar char="v"/>
            </a:pPr>
            <a:r>
              <a:rPr lang="es-MX" sz="2400" dirty="0"/>
              <a:t>Los resultados y efectos mixtos encontrados reflejan dos hechos </a:t>
            </a:r>
            <a:r>
              <a:rPr lang="es-MX" sz="2400" dirty="0" smtClean="0"/>
              <a:t>incontrovertibles:</a:t>
            </a:r>
          </a:p>
          <a:p>
            <a:pPr marL="342900" indent="-342900" algn="just">
              <a:buFont typeface="Wingdings" panose="05000000000000000000" pitchFamily="2" charset="2"/>
              <a:buChar char="v"/>
            </a:pPr>
            <a:endParaRPr lang="es-MX" sz="2400" dirty="0"/>
          </a:p>
          <a:p>
            <a:pPr marL="1077913" lvl="1" indent="-620713" algn="just">
              <a:buFont typeface="Wingdings" panose="05000000000000000000" pitchFamily="2" charset="2"/>
              <a:buChar char="q"/>
            </a:pPr>
            <a:r>
              <a:rPr lang="es-MX" sz="2400" dirty="0" smtClean="0"/>
              <a:t>El </a:t>
            </a:r>
            <a:r>
              <a:rPr lang="es-MX" sz="2400" dirty="0"/>
              <a:t>importante avance que los países han tenido en la implantación de las reformas </a:t>
            </a:r>
            <a:r>
              <a:rPr lang="es-MX" sz="2400" dirty="0" smtClean="0"/>
              <a:t>emprendidas, y</a:t>
            </a:r>
          </a:p>
          <a:p>
            <a:pPr marL="1077913" lvl="1" indent="-620713" algn="just">
              <a:buFont typeface="Wingdings" panose="05000000000000000000" pitchFamily="2" charset="2"/>
              <a:buChar char="q"/>
            </a:pPr>
            <a:endParaRPr lang="es-MX" sz="2400" dirty="0"/>
          </a:p>
          <a:p>
            <a:pPr marL="1077913" lvl="1" indent="-620713" algn="just">
              <a:buFont typeface="Wingdings" panose="05000000000000000000" pitchFamily="2" charset="2"/>
              <a:buChar char="q"/>
            </a:pPr>
            <a:r>
              <a:rPr lang="es-MX" sz="2400" dirty="0" smtClean="0"/>
              <a:t>La </a:t>
            </a:r>
            <a:r>
              <a:rPr lang="es-MX" sz="2400" dirty="0"/>
              <a:t>insoslayable necesidad de continuar impulsando los cambios que mejoren la transparencia, la eficacia y eficiencia en los diferentes ámbitos de la contratación pública. </a:t>
            </a:r>
          </a:p>
        </p:txBody>
      </p:sp>
    </p:spTree>
    <p:extLst>
      <p:ext uri="{BB962C8B-B14F-4D97-AF65-F5344CB8AC3E}">
        <p14:creationId xmlns="" xmlns:p14="http://schemas.microsoft.com/office/powerpoint/2010/main" val="23765896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93660" y="3069040"/>
            <a:ext cx="2626812" cy="720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pic>
      <p:pic>
        <p:nvPicPr>
          <p:cNvPr id="12" name="Picture 8"/>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5536" y="3069040"/>
            <a:ext cx="2160000" cy="7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88650" y="3069040"/>
            <a:ext cx="2219454" cy="720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89210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88640"/>
            <a:ext cx="8435280" cy="864096"/>
          </a:xfrm>
        </p:spPr>
        <p:txBody>
          <a:bodyPr>
            <a:normAutofit/>
          </a:bodyPr>
          <a:lstStyle/>
          <a:p>
            <a:pPr marL="0" indent="0">
              <a:buNone/>
            </a:pPr>
            <a:r>
              <a:rPr lang="es-MX" sz="1800" b="1" dirty="0" smtClean="0"/>
              <a:t>26 países </a:t>
            </a:r>
            <a:r>
              <a:rPr lang="es-MX" sz="1800" dirty="0" smtClean="0"/>
              <a:t>de la región de América Latina y El Caribe, simultáneamente forman parte del BID y de la RICG</a:t>
            </a:r>
          </a:p>
          <a:p>
            <a:pPr marL="0" indent="0">
              <a:buNone/>
            </a:pPr>
            <a:endParaRPr lang="es-MX" sz="2000" dirty="0"/>
          </a:p>
          <a:p>
            <a:pPr marL="0" indent="0">
              <a:buNone/>
            </a:pPr>
            <a:endParaRPr lang="es-MX" sz="2000" dirty="0"/>
          </a:p>
        </p:txBody>
      </p:sp>
      <p:graphicFrame>
        <p:nvGraphicFramePr>
          <p:cNvPr id="4" name="3 Tabla"/>
          <p:cNvGraphicFramePr>
            <a:graphicFrameLocks noGrp="1"/>
          </p:cNvGraphicFramePr>
          <p:nvPr>
            <p:extLst>
              <p:ext uri="{D42A27DB-BD31-4B8C-83A1-F6EECF244321}">
                <p14:modId xmlns="" xmlns:p14="http://schemas.microsoft.com/office/powerpoint/2010/main" val="2810016137"/>
              </p:ext>
            </p:extLst>
          </p:nvPr>
        </p:nvGraphicFramePr>
        <p:xfrm>
          <a:off x="345860" y="945103"/>
          <a:ext cx="3866100" cy="5112568"/>
        </p:xfrm>
        <a:graphic>
          <a:graphicData uri="http://schemas.openxmlformats.org/drawingml/2006/table">
            <a:tbl>
              <a:tblPr>
                <a:tableStyleId>{C4B1156A-380E-4F78-BDF5-A606A8083BF9}</a:tableStyleId>
              </a:tblPr>
              <a:tblGrid>
                <a:gridCol w="2181112"/>
                <a:gridCol w="748884"/>
                <a:gridCol w="936104"/>
              </a:tblGrid>
              <a:tr h="282067">
                <a:tc>
                  <a:txBody>
                    <a:bodyPr/>
                    <a:lstStyle/>
                    <a:p>
                      <a:pPr marL="0" indent="0" algn="ctr" rtl="0" fontAlgn="ctr">
                        <a:lnSpc>
                          <a:spcPct val="150000"/>
                        </a:lnSpc>
                        <a:spcBef>
                          <a:spcPts val="0"/>
                        </a:spcBef>
                        <a:spcAft>
                          <a:spcPts val="0"/>
                        </a:spcAft>
                        <a:buNone/>
                      </a:pPr>
                      <a:r>
                        <a:rPr lang="es-MX" sz="1200" b="1" i="0" u="none" strike="noStrike" dirty="0" smtClean="0">
                          <a:solidFill>
                            <a:srgbClr val="000000"/>
                          </a:solidFill>
                          <a:effectLst/>
                          <a:latin typeface="Calibri"/>
                        </a:rPr>
                        <a:t>País</a:t>
                      </a:r>
                      <a:endParaRPr lang="es-MX" sz="12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spcBef>
                          <a:spcPts val="0"/>
                        </a:spcBef>
                        <a:spcAft>
                          <a:spcPts val="0"/>
                        </a:spcAft>
                      </a:pPr>
                      <a:r>
                        <a:rPr lang="es-MX" sz="1200" b="1" i="0" u="none" strike="noStrike" dirty="0" smtClean="0">
                          <a:solidFill>
                            <a:srgbClr val="000000"/>
                          </a:solidFill>
                          <a:effectLst/>
                          <a:latin typeface="Calibri"/>
                        </a:rPr>
                        <a:t>Reforma</a:t>
                      </a:r>
                      <a:endParaRPr lang="es-MX" sz="12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spcBef>
                          <a:spcPts val="0"/>
                        </a:spcBef>
                        <a:spcAft>
                          <a:spcPts val="0"/>
                        </a:spcAft>
                      </a:pPr>
                      <a:r>
                        <a:rPr lang="es-MX" sz="1200" b="1" i="0" u="none" strike="noStrike" dirty="0" smtClean="0">
                          <a:solidFill>
                            <a:srgbClr val="000000"/>
                          </a:solidFill>
                          <a:effectLst/>
                          <a:latin typeface="Calibri"/>
                        </a:rPr>
                        <a:t>Cuestionario</a:t>
                      </a:r>
                      <a:endParaRPr lang="es-MX" sz="1200" b="1" i="0" u="none" strike="noStrike" dirty="0">
                        <a:solidFill>
                          <a:srgbClr val="000000"/>
                        </a:solidFill>
                        <a:effectLst/>
                        <a:latin typeface="Calibri"/>
                      </a:endParaRPr>
                    </a:p>
                  </a:txBody>
                  <a:tcPr marL="5817" marR="5817" marT="5817" marB="0" anchor="ctr"/>
                </a:tc>
              </a:tr>
              <a:tr h="116349">
                <a:tc>
                  <a:txBody>
                    <a:bodyPr/>
                    <a:lstStyle/>
                    <a:p>
                      <a:pPr marL="0" indent="0" algn="l" rtl="0" fontAlgn="ctr">
                        <a:lnSpc>
                          <a:spcPct val="150000"/>
                        </a:lnSpc>
                        <a:buNone/>
                      </a:pPr>
                      <a:r>
                        <a:rPr lang="es-MX" sz="1600" b="1" u="none" strike="noStrike" dirty="0" smtClean="0">
                          <a:effectLst/>
                        </a:rPr>
                        <a:t>1 Argentina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2 Bahamas</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3 Barbados</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4 Belice</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5 Bolivia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6 Brasil</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7 Chile </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8 Colombia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9 Costa </a:t>
                      </a:r>
                      <a:r>
                        <a:rPr lang="es-MX" sz="1600" b="1" u="none" strike="noStrike" dirty="0">
                          <a:effectLst/>
                        </a:rPr>
                        <a:t>Rica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10 Ecuador</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11 El </a:t>
                      </a:r>
                      <a:r>
                        <a:rPr lang="es-MX" sz="1600" b="1" u="none" strike="noStrike" dirty="0">
                          <a:effectLst/>
                        </a:rPr>
                        <a:t>Salvador</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12 Guatemala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13 Guyana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bl>
          </a:graphicData>
        </a:graphic>
      </p:graphicFrame>
      <p:graphicFrame>
        <p:nvGraphicFramePr>
          <p:cNvPr id="5" name="4 Tabla"/>
          <p:cNvGraphicFramePr>
            <a:graphicFrameLocks noGrp="1"/>
          </p:cNvGraphicFramePr>
          <p:nvPr>
            <p:extLst>
              <p:ext uri="{D42A27DB-BD31-4B8C-83A1-F6EECF244321}">
                <p14:modId xmlns="" xmlns:p14="http://schemas.microsoft.com/office/powerpoint/2010/main" val="1788096774"/>
              </p:ext>
            </p:extLst>
          </p:nvPr>
        </p:nvGraphicFramePr>
        <p:xfrm>
          <a:off x="4946117" y="945103"/>
          <a:ext cx="3874355" cy="5110638"/>
        </p:xfrm>
        <a:graphic>
          <a:graphicData uri="http://schemas.openxmlformats.org/drawingml/2006/table">
            <a:tbl>
              <a:tblPr>
                <a:tableStyleId>{C4B1156A-380E-4F78-BDF5-A606A8083BF9}</a:tableStyleId>
              </a:tblPr>
              <a:tblGrid>
                <a:gridCol w="2189367"/>
                <a:gridCol w="748884"/>
                <a:gridCol w="936104"/>
              </a:tblGrid>
              <a:tr h="116349">
                <a:tc>
                  <a:txBody>
                    <a:bodyPr/>
                    <a:lstStyle/>
                    <a:p>
                      <a:pPr algn="ctr" rtl="0" fontAlgn="ctr">
                        <a:lnSpc>
                          <a:spcPct val="150000"/>
                        </a:lnSpc>
                      </a:pPr>
                      <a:r>
                        <a:rPr lang="es-MX" sz="1200" b="1" i="0" u="none" strike="noStrike" dirty="0" smtClean="0">
                          <a:solidFill>
                            <a:srgbClr val="000000"/>
                          </a:solidFill>
                          <a:effectLst/>
                          <a:latin typeface="Calibri"/>
                        </a:rPr>
                        <a:t>País</a:t>
                      </a:r>
                      <a:endParaRPr lang="es-MX" sz="12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200" b="1" i="0" u="none" strike="noStrike" dirty="0" smtClean="0">
                          <a:solidFill>
                            <a:srgbClr val="000000"/>
                          </a:solidFill>
                          <a:effectLst/>
                          <a:latin typeface="Calibri"/>
                        </a:rPr>
                        <a:t>Reforma</a:t>
                      </a:r>
                      <a:endParaRPr lang="es-MX" sz="12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200" b="1" i="0" u="none" strike="noStrike" dirty="0" smtClean="0">
                          <a:solidFill>
                            <a:srgbClr val="000000"/>
                          </a:solidFill>
                          <a:effectLst/>
                          <a:latin typeface="Calibri"/>
                        </a:rPr>
                        <a:t>Cuestionario</a:t>
                      </a:r>
                      <a:endParaRPr lang="es-MX" sz="1200" b="1"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14 Haití</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15 Honduras</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16 Jamaica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17 México</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18 Nicaragua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19 Panamá</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p>
                  </a:txBody>
                  <a:tcPr marL="5817" marR="5817" marT="5817" marB="0" anchor="ctr"/>
                </a:tc>
              </a:tr>
              <a:tr h="116349">
                <a:tc>
                  <a:txBody>
                    <a:bodyPr/>
                    <a:lstStyle/>
                    <a:p>
                      <a:pPr algn="l" rtl="0" fontAlgn="ctr">
                        <a:lnSpc>
                          <a:spcPct val="150000"/>
                        </a:lnSpc>
                      </a:pPr>
                      <a:r>
                        <a:rPr lang="es-MX" sz="1600" b="1" u="none" strike="noStrike" dirty="0" smtClean="0">
                          <a:effectLst/>
                        </a:rPr>
                        <a:t>20 Paraguay</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21</a:t>
                      </a:r>
                      <a:r>
                        <a:rPr lang="es-MX" sz="1600" b="1" u="none" strike="noStrike" baseline="0" dirty="0" smtClean="0">
                          <a:effectLst/>
                        </a:rPr>
                        <a:t> </a:t>
                      </a:r>
                      <a:r>
                        <a:rPr lang="es-MX" sz="1600" b="1" u="none" strike="noStrike" dirty="0" smtClean="0">
                          <a:effectLst/>
                        </a:rPr>
                        <a:t>Perú</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97793">
                <a:tc>
                  <a:txBody>
                    <a:bodyPr/>
                    <a:lstStyle/>
                    <a:p>
                      <a:pPr algn="l" rtl="0" fontAlgn="ctr">
                        <a:lnSpc>
                          <a:spcPct val="150000"/>
                        </a:lnSpc>
                      </a:pPr>
                      <a:r>
                        <a:rPr lang="es-MX" sz="1600" b="1" u="none" strike="noStrike" dirty="0" smtClean="0">
                          <a:effectLst/>
                        </a:rPr>
                        <a:t>22 Rep. </a:t>
                      </a:r>
                      <a:r>
                        <a:rPr lang="es-MX" sz="1600" b="1" u="none" strike="noStrike" dirty="0">
                          <a:effectLst/>
                        </a:rPr>
                        <a:t>Dominicana </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u="none" strike="noStrike" dirty="0" smtClean="0">
                          <a:effectLst/>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23 Surinam</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97793">
                <a:tc>
                  <a:txBody>
                    <a:bodyPr/>
                    <a:lstStyle/>
                    <a:p>
                      <a:pPr algn="l" rtl="0" fontAlgn="ctr">
                        <a:lnSpc>
                          <a:spcPct val="150000"/>
                        </a:lnSpc>
                      </a:pPr>
                      <a:r>
                        <a:rPr lang="es-MX" sz="1600" b="1" u="none" strike="noStrike" dirty="0" smtClean="0">
                          <a:effectLst/>
                        </a:rPr>
                        <a:t>24 Trinidad </a:t>
                      </a:r>
                      <a:r>
                        <a:rPr lang="es-MX" sz="1600" b="1" u="none" strike="noStrike" dirty="0">
                          <a:effectLst/>
                        </a:rPr>
                        <a:t>y Tobago</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25 Uruguay </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Sí</a:t>
                      </a: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r>
                        <a:rPr lang="es-MX" sz="1600" b="0" i="0" u="none" strike="noStrike" dirty="0" smtClean="0">
                          <a:solidFill>
                            <a:srgbClr val="000000"/>
                          </a:solidFill>
                          <a:effectLst/>
                          <a:latin typeface="Calibri"/>
                        </a:rPr>
                        <a:t>C</a:t>
                      </a:r>
                      <a:endParaRPr lang="es-MX" sz="1600" b="0" i="0" u="none" strike="noStrike" dirty="0">
                        <a:solidFill>
                          <a:srgbClr val="000000"/>
                        </a:solidFill>
                        <a:effectLst/>
                        <a:latin typeface="Calibri"/>
                      </a:endParaRPr>
                    </a:p>
                  </a:txBody>
                  <a:tcPr marL="5817" marR="5817" marT="5817" marB="0" anchor="ctr"/>
                </a:tc>
              </a:tr>
              <a:tr h="116349">
                <a:tc>
                  <a:txBody>
                    <a:bodyPr/>
                    <a:lstStyle/>
                    <a:p>
                      <a:pPr algn="l" rtl="0" fontAlgn="ctr">
                        <a:lnSpc>
                          <a:spcPct val="150000"/>
                        </a:lnSpc>
                      </a:pPr>
                      <a:r>
                        <a:rPr lang="es-MX" sz="1600" b="1" u="none" strike="noStrike" dirty="0" smtClean="0">
                          <a:effectLst/>
                        </a:rPr>
                        <a:t>26 Venezuela</a:t>
                      </a:r>
                      <a:endParaRPr lang="es-MX" sz="1600" b="1"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c>
                  <a:txBody>
                    <a:bodyPr/>
                    <a:lstStyle/>
                    <a:p>
                      <a:pPr algn="ctr" rtl="0" fontAlgn="ctr">
                        <a:lnSpc>
                          <a:spcPct val="150000"/>
                        </a:lnSpc>
                      </a:pPr>
                      <a:endParaRPr lang="es-MX" sz="1600" b="0" i="0" u="none" strike="noStrike" dirty="0">
                        <a:solidFill>
                          <a:srgbClr val="000000"/>
                        </a:solidFill>
                        <a:effectLst/>
                        <a:latin typeface="Calibri"/>
                      </a:endParaRPr>
                    </a:p>
                  </a:txBody>
                  <a:tcPr marL="5817" marR="5817" marT="5817" marB="0" anchor="ctr"/>
                </a:tc>
              </a:tr>
            </a:tbl>
          </a:graphicData>
        </a:graphic>
      </p:graphicFrame>
      <p:sp>
        <p:nvSpPr>
          <p:cNvPr id="6" name="2 Marcador de contenido"/>
          <p:cNvSpPr txBox="1">
            <a:spLocks/>
          </p:cNvSpPr>
          <p:nvPr/>
        </p:nvSpPr>
        <p:spPr>
          <a:xfrm>
            <a:off x="107504" y="6165304"/>
            <a:ext cx="8856984"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MX" sz="1800" dirty="0" smtClean="0"/>
              <a:t>Del total, </a:t>
            </a:r>
            <a:r>
              <a:rPr lang="es-MX" sz="1800" b="1" dirty="0" smtClean="0">
                <a:solidFill>
                  <a:schemeClr val="accent2">
                    <a:lumMod val="75000"/>
                  </a:schemeClr>
                </a:solidFill>
              </a:rPr>
              <a:t>19 países han emprendido reformas </a:t>
            </a:r>
            <a:r>
              <a:rPr lang="es-MX" sz="1800" dirty="0" smtClean="0"/>
              <a:t>a su Sistema de Contratación Pública [</a:t>
            </a:r>
            <a:r>
              <a:rPr lang="es-MX" sz="1800" b="1" dirty="0" smtClean="0"/>
              <a:t>73%</a:t>
            </a:r>
            <a:r>
              <a:rPr lang="es-MX" sz="1800" dirty="0" smtClean="0"/>
              <a:t>]</a:t>
            </a:r>
          </a:p>
          <a:p>
            <a:pPr marL="0" indent="0">
              <a:buFont typeface="Arial" pitchFamily="34" charset="0"/>
              <a:buNone/>
            </a:pPr>
            <a:r>
              <a:rPr lang="es-MX" sz="1800" b="1" dirty="0" smtClean="0">
                <a:solidFill>
                  <a:schemeClr val="accent2">
                    <a:lumMod val="75000"/>
                  </a:schemeClr>
                </a:solidFill>
              </a:rPr>
              <a:t>12 de esos 19 países contestaron </a:t>
            </a:r>
            <a:r>
              <a:rPr lang="es-MX" sz="1800" dirty="0" smtClean="0"/>
              <a:t>el cuestionario [</a:t>
            </a:r>
            <a:r>
              <a:rPr lang="es-MX" sz="1800" b="1" dirty="0" smtClean="0"/>
              <a:t>63%</a:t>
            </a:r>
            <a:r>
              <a:rPr lang="es-MX" sz="1800" dirty="0" smtClean="0"/>
              <a:t>]</a:t>
            </a:r>
          </a:p>
          <a:p>
            <a:pPr marL="0" indent="0">
              <a:buFont typeface="Arial" pitchFamily="34" charset="0"/>
              <a:buNone/>
            </a:pPr>
            <a:endParaRPr lang="es-MX" sz="1800" dirty="0"/>
          </a:p>
        </p:txBody>
      </p:sp>
    </p:spTree>
    <p:extLst>
      <p:ext uri="{BB962C8B-B14F-4D97-AF65-F5344CB8AC3E}">
        <p14:creationId xmlns="" xmlns:p14="http://schemas.microsoft.com/office/powerpoint/2010/main" val="2749789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JDP\Downloads\A.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625" y="714375"/>
            <a:ext cx="9048750" cy="54292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10 CuadroTexto"/>
          <p:cNvSpPr txBox="1"/>
          <p:nvPr/>
        </p:nvSpPr>
        <p:spPr>
          <a:xfrm>
            <a:off x="107504" y="44624"/>
            <a:ext cx="9001000" cy="646331"/>
          </a:xfrm>
          <a:prstGeom prst="rect">
            <a:avLst/>
          </a:prstGeom>
          <a:noFill/>
        </p:spPr>
        <p:txBody>
          <a:bodyPr wrap="square" rtlCol="0">
            <a:spAutoFit/>
          </a:bodyPr>
          <a:lstStyle/>
          <a:p>
            <a:pPr algn="ctr"/>
            <a:r>
              <a:rPr lang="es-MX" sz="3600" b="1" dirty="0" smtClean="0">
                <a:solidFill>
                  <a:schemeClr val="bg2">
                    <a:lumMod val="50000"/>
                  </a:schemeClr>
                </a:solidFill>
              </a:rPr>
              <a:t>Norteamérica, Centroamérica y El Caribe</a:t>
            </a:r>
            <a:endParaRPr lang="es-MX" sz="3600" b="1" dirty="0">
              <a:solidFill>
                <a:schemeClr val="bg2">
                  <a:lumMod val="50000"/>
                </a:schemeClr>
              </a:solidFill>
            </a:endParaRPr>
          </a:p>
        </p:txBody>
      </p:sp>
      <p:graphicFrame>
        <p:nvGraphicFramePr>
          <p:cNvPr id="4" name="3 Tabla"/>
          <p:cNvGraphicFramePr>
            <a:graphicFrameLocks noGrp="1"/>
          </p:cNvGraphicFramePr>
          <p:nvPr>
            <p:extLst>
              <p:ext uri="{D42A27DB-BD31-4B8C-83A1-F6EECF244321}">
                <p14:modId xmlns="" xmlns:p14="http://schemas.microsoft.com/office/powerpoint/2010/main" val="3141343340"/>
              </p:ext>
            </p:extLst>
          </p:nvPr>
        </p:nvGraphicFramePr>
        <p:xfrm>
          <a:off x="251520" y="3068960"/>
          <a:ext cx="3312368" cy="3657600"/>
        </p:xfrm>
        <a:graphic>
          <a:graphicData uri="http://schemas.openxmlformats.org/drawingml/2006/table">
            <a:tbl>
              <a:tblPr firstRow="1" bandRow="1">
                <a:tableStyleId>{2D5ABB26-0587-4C30-8999-92F81FD0307C}</a:tableStyleId>
              </a:tblPr>
              <a:tblGrid>
                <a:gridCol w="3312368"/>
              </a:tblGrid>
              <a:tr h="370840">
                <a:tc>
                  <a:txBody>
                    <a:bodyPr/>
                    <a:lstStyle/>
                    <a:p>
                      <a:pPr algn="ctr"/>
                      <a:r>
                        <a:rPr lang="es-MX" sz="2400" b="1" dirty="0" smtClean="0">
                          <a:solidFill>
                            <a:schemeClr val="bg2">
                              <a:lumMod val="50000"/>
                            </a:schemeClr>
                          </a:solidFill>
                        </a:rPr>
                        <a:t>Norteamérica</a:t>
                      </a:r>
                      <a:endParaRPr lang="es-MX" sz="2400" b="1" dirty="0">
                        <a:solidFill>
                          <a:schemeClr val="bg2">
                            <a:lumMod val="50000"/>
                          </a:schemeClr>
                        </a:solidFill>
                      </a:endParaRPr>
                    </a:p>
                  </a:txBody>
                  <a:tcPr/>
                </a:tc>
              </a:tr>
              <a:tr h="370840">
                <a:tc>
                  <a:txBody>
                    <a:bodyPr/>
                    <a:lstStyle/>
                    <a:p>
                      <a:pPr marL="342900" indent="-342900">
                        <a:buFont typeface="Wingdings" pitchFamily="2" charset="2"/>
                        <a:buChar char="v"/>
                      </a:pPr>
                      <a:r>
                        <a:rPr lang="es-MX" sz="2000" b="1" dirty="0" smtClean="0">
                          <a:solidFill>
                            <a:schemeClr val="accent2">
                              <a:lumMod val="75000"/>
                            </a:schemeClr>
                          </a:solidFill>
                        </a:rPr>
                        <a:t>México</a:t>
                      </a:r>
                      <a:endParaRPr lang="es-MX" sz="2000" b="1" dirty="0">
                        <a:solidFill>
                          <a:schemeClr val="accent2">
                            <a:lumMod val="75000"/>
                          </a:schemeClr>
                        </a:solidFill>
                      </a:endParaRPr>
                    </a:p>
                  </a:txBody>
                  <a:tcPr/>
                </a:tc>
              </a:tr>
              <a:tr h="370840">
                <a:tc>
                  <a:txBody>
                    <a:bodyPr/>
                    <a:lstStyle/>
                    <a:p>
                      <a:pPr algn="ctr"/>
                      <a:r>
                        <a:rPr lang="es-MX" sz="2400" b="1" dirty="0" smtClean="0">
                          <a:solidFill>
                            <a:schemeClr val="bg2">
                              <a:lumMod val="50000"/>
                            </a:schemeClr>
                          </a:solidFill>
                        </a:rPr>
                        <a:t>Centroamérica</a:t>
                      </a:r>
                      <a:endParaRPr lang="es-MX" sz="2400" b="1" dirty="0">
                        <a:solidFill>
                          <a:schemeClr val="bg2">
                            <a:lumMod val="50000"/>
                          </a:schemeClr>
                        </a:solidFill>
                      </a:endParaRPr>
                    </a:p>
                  </a:txBody>
                  <a:tcPr/>
                </a:tc>
              </a:tr>
              <a:tr h="370840">
                <a:tc>
                  <a:txBody>
                    <a:bodyPr/>
                    <a:lstStyle/>
                    <a:p>
                      <a:pPr marL="342900" indent="-342900">
                        <a:buFont typeface="Wingdings" pitchFamily="2" charset="2"/>
                        <a:buChar char="v"/>
                      </a:pPr>
                      <a:r>
                        <a:rPr lang="es-MX" sz="2000" b="1" dirty="0" smtClean="0">
                          <a:solidFill>
                            <a:schemeClr val="accent1">
                              <a:lumMod val="75000"/>
                            </a:schemeClr>
                          </a:solidFill>
                        </a:rPr>
                        <a:t>Costa Rica</a:t>
                      </a:r>
                      <a:endParaRPr lang="es-MX" sz="2000" b="1" dirty="0">
                        <a:solidFill>
                          <a:schemeClr val="accent1">
                            <a:lumMod val="75000"/>
                          </a:schemeClr>
                        </a:solidFill>
                      </a:endParaRPr>
                    </a:p>
                  </a:txBody>
                  <a:tcPr/>
                </a:tc>
              </a:tr>
              <a:tr h="370840">
                <a:tc>
                  <a:txBody>
                    <a:bodyPr/>
                    <a:lstStyle/>
                    <a:p>
                      <a:pPr marL="342900" indent="-342900">
                        <a:buFont typeface="Wingdings" pitchFamily="2" charset="2"/>
                        <a:buChar char="v"/>
                      </a:pPr>
                      <a:r>
                        <a:rPr lang="es-MX" sz="2000" b="1" dirty="0" smtClean="0">
                          <a:solidFill>
                            <a:schemeClr val="accent1">
                              <a:lumMod val="75000"/>
                            </a:schemeClr>
                          </a:solidFill>
                        </a:rPr>
                        <a:t>El Salvador</a:t>
                      </a:r>
                      <a:endParaRPr lang="es-MX" sz="2000" b="1" dirty="0">
                        <a:solidFill>
                          <a:schemeClr val="accent1">
                            <a:lumMod val="75000"/>
                          </a:schemeClr>
                        </a:solidFill>
                      </a:endParaRPr>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2000" b="1" dirty="0" smtClean="0">
                          <a:solidFill>
                            <a:schemeClr val="accent1">
                              <a:lumMod val="75000"/>
                            </a:schemeClr>
                          </a:solidFill>
                        </a:rPr>
                        <a:t>Panamá</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2000" b="1" dirty="0" smtClean="0">
                          <a:solidFill>
                            <a:schemeClr val="accent1">
                              <a:lumMod val="75000"/>
                            </a:schemeClr>
                          </a:solidFill>
                        </a:rPr>
                        <a:t>República Dominicana</a:t>
                      </a:r>
                    </a:p>
                  </a:txBody>
                  <a:tcPr/>
                </a:tc>
              </a:tr>
              <a:tr h="370840">
                <a:tc>
                  <a:txBody>
                    <a:bodyPr/>
                    <a:lstStyle/>
                    <a:p>
                      <a:pPr algn="ctr"/>
                      <a:r>
                        <a:rPr lang="es-MX" sz="2400" b="1" dirty="0" smtClean="0">
                          <a:solidFill>
                            <a:schemeClr val="bg2">
                              <a:lumMod val="50000"/>
                            </a:schemeClr>
                          </a:solidFill>
                        </a:rPr>
                        <a:t>El Caribe</a:t>
                      </a:r>
                      <a:endParaRPr lang="es-MX" sz="2400" b="1" dirty="0">
                        <a:solidFill>
                          <a:schemeClr val="bg2">
                            <a:lumMod val="50000"/>
                          </a:schemeClr>
                        </a:solidFill>
                      </a:endParaRPr>
                    </a:p>
                  </a:txBody>
                  <a:tcPr/>
                </a:tc>
              </a:tr>
              <a:tr h="370840">
                <a:tc>
                  <a:txBody>
                    <a:bodyPr/>
                    <a:lstStyle/>
                    <a:p>
                      <a:pPr marL="342900" indent="-342900">
                        <a:buFont typeface="Wingdings" pitchFamily="2" charset="2"/>
                        <a:buChar char="v"/>
                      </a:pPr>
                      <a:r>
                        <a:rPr lang="es-MX" sz="2000" b="1" dirty="0" smtClean="0">
                          <a:solidFill>
                            <a:schemeClr val="accent3">
                              <a:lumMod val="50000"/>
                            </a:schemeClr>
                          </a:solidFill>
                        </a:rPr>
                        <a:t>Jamaica</a:t>
                      </a:r>
                      <a:endParaRPr lang="es-MX" sz="2000" b="1" dirty="0">
                        <a:solidFill>
                          <a:schemeClr val="accent3">
                            <a:lumMod val="50000"/>
                          </a:schemeClr>
                        </a:solidFill>
                      </a:endParaRPr>
                    </a:p>
                  </a:txBody>
                  <a:tcPr/>
                </a:tc>
              </a:tr>
            </a:tbl>
          </a:graphicData>
        </a:graphic>
      </p:graphicFrame>
      <p:sp>
        <p:nvSpPr>
          <p:cNvPr id="5" name="4 CuadroTexto"/>
          <p:cNvSpPr txBox="1"/>
          <p:nvPr/>
        </p:nvSpPr>
        <p:spPr>
          <a:xfrm>
            <a:off x="5076056" y="5834760"/>
            <a:ext cx="3528392" cy="1015663"/>
          </a:xfrm>
          <a:prstGeom prst="rect">
            <a:avLst/>
          </a:prstGeom>
          <a:noFill/>
        </p:spPr>
        <p:txBody>
          <a:bodyPr wrap="square" rtlCol="0">
            <a:spAutoFit/>
          </a:bodyPr>
          <a:lstStyle/>
          <a:p>
            <a:pPr algn="r"/>
            <a:r>
              <a:rPr lang="es-MX" sz="6000" b="1" dirty="0" smtClean="0">
                <a:solidFill>
                  <a:schemeClr val="bg2">
                    <a:lumMod val="25000"/>
                  </a:schemeClr>
                </a:solidFill>
                <a:latin typeface="Arial Black" pitchFamily="34" charset="0"/>
              </a:rPr>
              <a:t>6</a:t>
            </a:r>
            <a:r>
              <a:rPr lang="es-MX" sz="3600" b="1" dirty="0" smtClean="0">
                <a:solidFill>
                  <a:schemeClr val="bg2">
                    <a:lumMod val="25000"/>
                  </a:schemeClr>
                </a:solidFill>
              </a:rPr>
              <a:t> </a:t>
            </a:r>
            <a:r>
              <a:rPr lang="es-MX" sz="3600" b="1" dirty="0" smtClean="0"/>
              <a:t>países</a:t>
            </a:r>
            <a:endParaRPr lang="es-MX" sz="3600" b="1" dirty="0"/>
          </a:p>
        </p:txBody>
      </p:sp>
    </p:spTree>
    <p:extLst>
      <p:ext uri="{BB962C8B-B14F-4D97-AF65-F5344CB8AC3E}">
        <p14:creationId xmlns="" xmlns:p14="http://schemas.microsoft.com/office/powerpoint/2010/main" val="155551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JDP\Downloads\B.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625" y="714375"/>
            <a:ext cx="9048750" cy="54292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4 CuadroTexto"/>
          <p:cNvSpPr txBox="1"/>
          <p:nvPr/>
        </p:nvSpPr>
        <p:spPr>
          <a:xfrm>
            <a:off x="107504" y="44624"/>
            <a:ext cx="9001000" cy="646331"/>
          </a:xfrm>
          <a:prstGeom prst="rect">
            <a:avLst/>
          </a:prstGeom>
          <a:noFill/>
        </p:spPr>
        <p:txBody>
          <a:bodyPr wrap="square" rtlCol="0">
            <a:spAutoFit/>
          </a:bodyPr>
          <a:lstStyle/>
          <a:p>
            <a:pPr algn="ctr"/>
            <a:r>
              <a:rPr lang="es-MX" sz="3600" b="1" dirty="0" smtClean="0">
                <a:solidFill>
                  <a:schemeClr val="bg2">
                    <a:lumMod val="50000"/>
                  </a:schemeClr>
                </a:solidFill>
              </a:rPr>
              <a:t>Sudamérica</a:t>
            </a:r>
            <a:endParaRPr lang="es-MX" sz="3600" b="1" dirty="0">
              <a:solidFill>
                <a:schemeClr val="bg2">
                  <a:lumMod val="50000"/>
                </a:schemeClr>
              </a:solidFill>
            </a:endParaRPr>
          </a:p>
        </p:txBody>
      </p:sp>
      <p:graphicFrame>
        <p:nvGraphicFramePr>
          <p:cNvPr id="4" name="3 Tabla"/>
          <p:cNvGraphicFramePr>
            <a:graphicFrameLocks noGrp="1"/>
          </p:cNvGraphicFramePr>
          <p:nvPr>
            <p:extLst>
              <p:ext uri="{D42A27DB-BD31-4B8C-83A1-F6EECF244321}">
                <p14:modId xmlns="" xmlns:p14="http://schemas.microsoft.com/office/powerpoint/2010/main" val="995338479"/>
              </p:ext>
            </p:extLst>
          </p:nvPr>
        </p:nvGraphicFramePr>
        <p:xfrm>
          <a:off x="323528" y="3618696"/>
          <a:ext cx="3312368" cy="2834640"/>
        </p:xfrm>
        <a:graphic>
          <a:graphicData uri="http://schemas.openxmlformats.org/drawingml/2006/table">
            <a:tbl>
              <a:tblPr firstRow="1" bandRow="1">
                <a:tableStyleId>{2D5ABB26-0587-4C30-8999-92F81FD0307C}</a:tableStyleId>
              </a:tblPr>
              <a:tblGrid>
                <a:gridCol w="3312368"/>
              </a:tblGrid>
              <a:tr h="370840">
                <a:tc>
                  <a:txBody>
                    <a:bodyPr/>
                    <a:lstStyle/>
                    <a:p>
                      <a:pPr algn="ctr"/>
                      <a:endParaRPr lang="es-MX" sz="2400" b="1" dirty="0">
                        <a:solidFill>
                          <a:schemeClr val="bg2">
                            <a:lumMod val="50000"/>
                          </a:schemeClr>
                        </a:solidFill>
                      </a:endParaRPr>
                    </a:p>
                  </a:txBody>
                  <a:tcPr/>
                </a:tc>
              </a:tr>
              <a:tr h="370840">
                <a:tc>
                  <a:txBody>
                    <a:bodyPr/>
                    <a:lstStyle/>
                    <a:p>
                      <a:pPr marL="342900" indent="-342900">
                        <a:buFont typeface="Wingdings" pitchFamily="2" charset="2"/>
                        <a:buChar char="v"/>
                      </a:pPr>
                      <a:r>
                        <a:rPr lang="es-MX" sz="2000" b="1" dirty="0" smtClean="0">
                          <a:solidFill>
                            <a:srgbClr val="CC3399"/>
                          </a:solidFill>
                        </a:rPr>
                        <a:t>Colombia</a:t>
                      </a:r>
                      <a:endParaRPr lang="es-MX" sz="2000" b="1" dirty="0">
                        <a:solidFill>
                          <a:srgbClr val="CC3399"/>
                        </a:solidFill>
                      </a:endParaRPr>
                    </a:p>
                  </a:txBody>
                  <a:tcPr/>
                </a:tc>
              </a:tr>
              <a:tr h="370840">
                <a:tc>
                  <a:txBody>
                    <a:bodyPr/>
                    <a:lstStyle/>
                    <a:p>
                      <a:pPr marL="342900" indent="-342900" algn="l">
                        <a:buFont typeface="Wingdings" pitchFamily="2" charset="2"/>
                        <a:buChar char="v"/>
                      </a:pPr>
                      <a:r>
                        <a:rPr lang="es-MX" sz="2000" b="1" kern="1200" dirty="0" smtClean="0">
                          <a:solidFill>
                            <a:srgbClr val="CC3399"/>
                          </a:solidFill>
                          <a:latin typeface="+mn-lt"/>
                          <a:ea typeface="+mn-ea"/>
                          <a:cs typeface="+mn-cs"/>
                        </a:rPr>
                        <a:t>Ecuador</a:t>
                      </a:r>
                      <a:endParaRPr lang="es-MX" sz="2000" b="1" kern="1200" dirty="0">
                        <a:solidFill>
                          <a:srgbClr val="CC3399"/>
                        </a:solidFill>
                        <a:latin typeface="+mn-lt"/>
                        <a:ea typeface="+mn-ea"/>
                        <a:cs typeface="+mn-cs"/>
                      </a:endParaRPr>
                    </a:p>
                  </a:txBody>
                  <a:tcPr/>
                </a:tc>
              </a:tr>
              <a:tr h="370840">
                <a:tc>
                  <a:txBody>
                    <a:bodyPr/>
                    <a:lstStyle/>
                    <a:p>
                      <a:pPr marL="342900" indent="-342900">
                        <a:buFont typeface="Wingdings" pitchFamily="2" charset="2"/>
                        <a:buChar char="v"/>
                      </a:pPr>
                      <a:r>
                        <a:rPr lang="es-MX" sz="2000" b="1" kern="1200" dirty="0" smtClean="0">
                          <a:solidFill>
                            <a:srgbClr val="CC3399"/>
                          </a:solidFill>
                          <a:latin typeface="+mn-lt"/>
                          <a:ea typeface="+mn-ea"/>
                          <a:cs typeface="+mn-cs"/>
                        </a:rPr>
                        <a:t>Perú</a:t>
                      </a:r>
                      <a:endParaRPr lang="es-MX" sz="2000" b="1" kern="1200" dirty="0">
                        <a:solidFill>
                          <a:srgbClr val="CC3399"/>
                        </a:solidFill>
                        <a:latin typeface="+mn-lt"/>
                        <a:ea typeface="+mn-ea"/>
                        <a:cs typeface="+mn-cs"/>
                      </a:endParaRPr>
                    </a:p>
                  </a:txBody>
                  <a:tcPr/>
                </a:tc>
              </a:tr>
              <a:tr h="370840">
                <a:tc>
                  <a:txBody>
                    <a:bodyPr/>
                    <a:lstStyle/>
                    <a:p>
                      <a:pPr marL="342900" indent="-342900">
                        <a:buFont typeface="Wingdings" pitchFamily="2" charset="2"/>
                        <a:buChar char="v"/>
                      </a:pPr>
                      <a:r>
                        <a:rPr lang="es-MX" sz="2000" b="1" kern="1200" dirty="0" smtClean="0">
                          <a:solidFill>
                            <a:srgbClr val="CC3399"/>
                          </a:solidFill>
                          <a:latin typeface="+mn-lt"/>
                          <a:ea typeface="+mn-ea"/>
                          <a:cs typeface="+mn-cs"/>
                        </a:rPr>
                        <a:t>Chile</a:t>
                      </a:r>
                      <a:endParaRPr lang="es-MX" sz="2000" b="1" kern="1200" dirty="0">
                        <a:solidFill>
                          <a:srgbClr val="CC3399"/>
                        </a:solidFill>
                        <a:latin typeface="+mn-lt"/>
                        <a:ea typeface="+mn-ea"/>
                        <a:cs typeface="+mn-cs"/>
                      </a:endParaRPr>
                    </a:p>
                  </a:txBody>
                  <a:tcPr/>
                </a:tc>
              </a:tr>
              <a:tr h="370840">
                <a:tc>
                  <a:txBody>
                    <a:bodyPr/>
                    <a:lstStyle/>
                    <a:p>
                      <a:pPr marL="342900" indent="-342900" algn="l">
                        <a:buFont typeface="Wingdings" pitchFamily="2" charset="2"/>
                        <a:buChar char="v"/>
                      </a:pPr>
                      <a:r>
                        <a:rPr lang="es-MX" sz="2000" b="1" kern="1200" dirty="0" smtClean="0">
                          <a:solidFill>
                            <a:srgbClr val="CC3399"/>
                          </a:solidFill>
                          <a:latin typeface="+mn-lt"/>
                          <a:ea typeface="+mn-ea"/>
                          <a:cs typeface="+mn-cs"/>
                        </a:rPr>
                        <a:t>Paraguay</a:t>
                      </a:r>
                      <a:endParaRPr lang="es-MX" sz="2000" b="1" kern="1200" dirty="0">
                        <a:solidFill>
                          <a:srgbClr val="CC3399"/>
                        </a:solidFill>
                        <a:latin typeface="+mn-lt"/>
                        <a:ea typeface="+mn-ea"/>
                        <a:cs typeface="+mn-cs"/>
                      </a:endParaRPr>
                    </a:p>
                  </a:txBody>
                  <a:tcPr/>
                </a:tc>
              </a:tr>
              <a:tr h="370840">
                <a:tc>
                  <a:txBody>
                    <a:bodyPr/>
                    <a:lstStyle/>
                    <a:p>
                      <a:pPr marL="342900" indent="-342900">
                        <a:buFont typeface="Wingdings" pitchFamily="2" charset="2"/>
                        <a:buChar char="v"/>
                      </a:pPr>
                      <a:r>
                        <a:rPr lang="es-MX" sz="2000" b="1" kern="1200" dirty="0" smtClean="0">
                          <a:solidFill>
                            <a:srgbClr val="CC3399"/>
                          </a:solidFill>
                          <a:latin typeface="+mn-lt"/>
                          <a:ea typeface="+mn-ea"/>
                          <a:cs typeface="+mn-cs"/>
                        </a:rPr>
                        <a:t>Uruguay</a:t>
                      </a:r>
                      <a:endParaRPr lang="es-MX" sz="2000" b="1" kern="1200" dirty="0">
                        <a:solidFill>
                          <a:srgbClr val="CC3399"/>
                        </a:solidFill>
                        <a:latin typeface="+mn-lt"/>
                        <a:ea typeface="+mn-ea"/>
                        <a:cs typeface="+mn-cs"/>
                      </a:endParaRPr>
                    </a:p>
                  </a:txBody>
                  <a:tcPr/>
                </a:tc>
              </a:tr>
            </a:tbl>
          </a:graphicData>
        </a:graphic>
      </p:graphicFrame>
      <p:sp>
        <p:nvSpPr>
          <p:cNvPr id="6" name="5 CuadroTexto"/>
          <p:cNvSpPr txBox="1"/>
          <p:nvPr/>
        </p:nvSpPr>
        <p:spPr>
          <a:xfrm>
            <a:off x="5076056" y="5445224"/>
            <a:ext cx="3528392" cy="1015663"/>
          </a:xfrm>
          <a:prstGeom prst="rect">
            <a:avLst/>
          </a:prstGeom>
          <a:noFill/>
        </p:spPr>
        <p:txBody>
          <a:bodyPr wrap="square" rtlCol="0">
            <a:spAutoFit/>
          </a:bodyPr>
          <a:lstStyle/>
          <a:p>
            <a:pPr algn="r"/>
            <a:r>
              <a:rPr lang="es-MX" sz="6000" b="1" dirty="0" smtClean="0">
                <a:solidFill>
                  <a:schemeClr val="bg2">
                    <a:lumMod val="25000"/>
                  </a:schemeClr>
                </a:solidFill>
                <a:latin typeface="Arial Black" pitchFamily="34" charset="0"/>
              </a:rPr>
              <a:t>6</a:t>
            </a:r>
            <a:r>
              <a:rPr lang="es-MX" sz="3600" b="1" dirty="0" smtClean="0">
                <a:solidFill>
                  <a:schemeClr val="bg2">
                    <a:lumMod val="25000"/>
                  </a:schemeClr>
                </a:solidFill>
              </a:rPr>
              <a:t> </a:t>
            </a:r>
            <a:r>
              <a:rPr lang="es-MX" sz="3600" b="1" dirty="0" smtClean="0"/>
              <a:t>países</a:t>
            </a:r>
            <a:endParaRPr lang="es-MX" sz="3600" b="1" dirty="0"/>
          </a:p>
        </p:txBody>
      </p:sp>
    </p:spTree>
    <p:extLst>
      <p:ext uri="{BB962C8B-B14F-4D97-AF65-F5344CB8AC3E}">
        <p14:creationId xmlns="" xmlns:p14="http://schemas.microsoft.com/office/powerpoint/2010/main" val="147449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193504" y="44624"/>
            <a:ext cx="5915000" cy="1143000"/>
          </a:xfrm>
          <a:prstGeom prst="rect">
            <a:avLst/>
          </a:prstGeom>
          <a:effectLst>
            <a:outerShdw blurRad="50800" dist="50800" dir="5400000" algn="ctr" rotWithShape="0">
              <a:schemeClr val="accent1">
                <a:lumMod val="75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32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Encuesta y fuentes de información</a:t>
            </a:r>
            <a:endParaRPr lang="es-MX" sz="32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026" name="Picture 2" descr="INEGI y Conacyt levantarán encuesta sobre tecnología"/>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12160" y="4509120"/>
            <a:ext cx="3711273" cy="1944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64252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268760"/>
            <a:ext cx="8640960" cy="1440160"/>
          </a:xfrm>
        </p:spPr>
        <p:txBody>
          <a:bodyPr>
            <a:normAutofit/>
          </a:bodyPr>
          <a:lstStyle/>
          <a:p>
            <a:pPr>
              <a:buClr>
                <a:schemeClr val="bg2">
                  <a:lumMod val="50000"/>
                </a:schemeClr>
              </a:buClr>
              <a:buSzPct val="130000"/>
              <a:buFont typeface="Wingdings" pitchFamily="2" charset="2"/>
              <a:buChar char="ü"/>
            </a:pPr>
            <a:r>
              <a:rPr lang="es-MX" sz="1800" dirty="0" smtClean="0"/>
              <a:t>Cuestionario en español (17) y en inglés (9) enviados a los responsables de las Agencias de Contrataciones Púbicas en la semana del 15-19 de abril</a:t>
            </a:r>
          </a:p>
          <a:p>
            <a:pPr>
              <a:buClr>
                <a:schemeClr val="bg2">
                  <a:lumMod val="50000"/>
                </a:schemeClr>
              </a:buClr>
              <a:buSzPct val="130000"/>
              <a:buFont typeface="Wingdings" pitchFamily="2" charset="2"/>
              <a:buChar char="ü"/>
            </a:pPr>
            <a:r>
              <a:rPr lang="es-MX" sz="1800" dirty="0" smtClean="0"/>
              <a:t>Fecha límite de entrega: 10 de mayo</a:t>
            </a:r>
          </a:p>
          <a:p>
            <a:pPr>
              <a:buClr>
                <a:schemeClr val="bg2">
                  <a:lumMod val="50000"/>
                </a:schemeClr>
              </a:buClr>
              <a:buSzPct val="130000"/>
              <a:buFont typeface="Wingdings" pitchFamily="2" charset="2"/>
              <a:buChar char="ü"/>
            </a:pPr>
            <a:r>
              <a:rPr lang="es-MX" sz="1800" dirty="0" smtClean="0"/>
              <a:t>75 preguntas abarcando la totalidad de los temas de estudio:</a:t>
            </a:r>
          </a:p>
          <a:p>
            <a:endParaRPr lang="es-MX" sz="1800" dirty="0"/>
          </a:p>
        </p:txBody>
      </p:sp>
      <p:sp>
        <p:nvSpPr>
          <p:cNvPr id="4" name="1 Título"/>
          <p:cNvSpPr txBox="1">
            <a:spLocks/>
          </p:cNvSpPr>
          <p:nvPr/>
        </p:nvSpPr>
        <p:spPr>
          <a:xfrm>
            <a:off x="3265512" y="44624"/>
            <a:ext cx="5915000" cy="1143000"/>
          </a:xfrm>
          <a:prstGeom prst="rect">
            <a:avLst/>
          </a:prstGeom>
          <a:effectLst>
            <a:outerShdw blurRad="50800" dist="50800" dir="5400000" algn="ctr" rotWithShape="0">
              <a:schemeClr val="accent1">
                <a:lumMod val="75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3200" b="1" dirty="0" smtClean="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Cuestionario</a:t>
            </a:r>
            <a:endParaRPr lang="es-MX" sz="3200" b="1" dirty="0">
              <a:solidFill>
                <a:schemeClr val="bg2">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5" name="4 Grupo"/>
          <p:cNvGrpSpPr/>
          <p:nvPr/>
        </p:nvGrpSpPr>
        <p:grpSpPr>
          <a:xfrm>
            <a:off x="539552" y="266049"/>
            <a:ext cx="2124236" cy="792088"/>
            <a:chOff x="539552" y="266049"/>
            <a:chExt cx="2124236" cy="792088"/>
          </a:xfrm>
        </p:grpSpPr>
        <p:sp>
          <p:nvSpPr>
            <p:cNvPr id="6" name="5 Rectángulo"/>
            <p:cNvSpPr/>
            <p:nvPr/>
          </p:nvSpPr>
          <p:spPr>
            <a:xfrm>
              <a:off x="539552" y="266049"/>
              <a:ext cx="648072" cy="792088"/>
            </a:xfrm>
            <a:prstGeom prst="rect">
              <a:avLst/>
            </a:prstGeom>
            <a:solidFill>
              <a:srgbClr val="948A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31640" y="266049"/>
              <a:ext cx="504056" cy="792088"/>
            </a:xfrm>
            <a:prstGeom prst="rect">
              <a:avLst/>
            </a:prstGeom>
            <a:solidFill>
              <a:srgbClr val="9D9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979712" y="266049"/>
              <a:ext cx="360040" cy="792088"/>
            </a:xfrm>
            <a:prstGeom prst="rect">
              <a:avLst/>
            </a:prstGeom>
            <a:solidFill>
              <a:srgbClr val="A79C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2483768" y="266049"/>
              <a:ext cx="180020" cy="792088"/>
            </a:xfrm>
            <a:prstGeom prst="rect">
              <a:avLst/>
            </a:prstGeom>
            <a:solidFill>
              <a:srgbClr val="B0A6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2" name="1 Tabla"/>
          <p:cNvGraphicFramePr>
            <a:graphicFrameLocks noGrp="1"/>
          </p:cNvGraphicFramePr>
          <p:nvPr>
            <p:extLst>
              <p:ext uri="{D42A27DB-BD31-4B8C-83A1-F6EECF244321}">
                <p14:modId xmlns="" xmlns:p14="http://schemas.microsoft.com/office/powerpoint/2010/main" val="3225508521"/>
              </p:ext>
            </p:extLst>
          </p:nvPr>
        </p:nvGraphicFramePr>
        <p:xfrm>
          <a:off x="467544" y="2743408"/>
          <a:ext cx="8280921" cy="3789680"/>
        </p:xfrm>
        <a:graphic>
          <a:graphicData uri="http://schemas.openxmlformats.org/drawingml/2006/table">
            <a:tbl>
              <a:tblPr firstRow="1" bandRow="1">
                <a:tableStyleId>{2D5ABB26-0587-4C30-8999-92F81FD0307C}</a:tableStyleId>
              </a:tblPr>
              <a:tblGrid>
                <a:gridCol w="2760307"/>
                <a:gridCol w="2760307"/>
                <a:gridCol w="2760307"/>
              </a:tblGrid>
              <a:tr h="370840">
                <a:tc>
                  <a:txBody>
                    <a:bodyPr/>
                    <a:lstStyle/>
                    <a:p>
                      <a:pPr marL="285750" indent="-285750" algn="l">
                        <a:buFont typeface="Wingdings" pitchFamily="2" charset="2"/>
                        <a:buChar char="v"/>
                      </a:pPr>
                      <a:r>
                        <a:rPr lang="es-MX" sz="1600" baseline="0" dirty="0" smtClean="0"/>
                        <a:t>Maco normativo del SCP</a:t>
                      </a:r>
                      <a:endParaRPr lang="es-MX"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Objetivos de las reformas</a:t>
                      </a:r>
                    </a:p>
                  </a:txBody>
                  <a:tcPr>
                    <a:lnT w="12700" cap="flat" cmpd="sng" algn="ctr">
                      <a:solidFill>
                        <a:schemeClr val="tx1"/>
                      </a:solidFill>
                      <a:prstDash val="solid"/>
                      <a:round/>
                      <a:headEnd type="none" w="med" len="med"/>
                      <a:tailEnd type="none" w="med" len="med"/>
                    </a:lnT>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Ahorros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prst="coolSlant"/>
                      <a:lightRig rig="flood" dir="t"/>
                    </a:cell3D>
                  </a:tcPr>
                </a:tc>
              </a:tr>
              <a:tr h="370840">
                <a:tc>
                  <a:txBody>
                    <a:bodyPr/>
                    <a:lstStyle/>
                    <a:p>
                      <a:pPr marL="285750" indent="-285750" algn="l">
                        <a:buFont typeface="Wingdings" pitchFamily="2" charset="2"/>
                        <a:buChar char="v"/>
                      </a:pPr>
                      <a:r>
                        <a:rPr lang="es-MX" sz="1600" dirty="0" smtClean="0"/>
                        <a:t>Dimensión de las contrataciones públicas</a:t>
                      </a:r>
                      <a:endParaRPr lang="es-MX" sz="1600" dirty="0"/>
                    </a:p>
                  </a:txBody>
                  <a:tcPr>
                    <a:lnL w="12700" cap="flat" cmpd="sng" algn="ctr">
                      <a:solidFill>
                        <a:schemeClr val="tx1"/>
                      </a:solidFill>
                      <a:prstDash val="solid"/>
                      <a:round/>
                      <a:headEnd type="none" w="med" len="med"/>
                      <a:tailEnd type="none" w="med" len="med"/>
                    </a:lnL>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Características del proceso de contratación</a:t>
                      </a:r>
                    </a:p>
                  </a:txBody>
                  <a:tcPr>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Sistema</a:t>
                      </a:r>
                      <a:r>
                        <a:rPr lang="es-MX" sz="1600" baseline="0" dirty="0" smtClean="0"/>
                        <a:t> electrónico de contrataciones públicas</a:t>
                      </a:r>
                      <a:endParaRPr lang="es-MX" sz="1600" dirty="0" smtClean="0"/>
                    </a:p>
                  </a:txBody>
                  <a:tcPr>
                    <a:lnR w="12700" cap="flat" cmpd="sng" algn="ctr">
                      <a:solidFill>
                        <a:schemeClr val="tx1"/>
                      </a:solidFill>
                      <a:prstDash val="solid"/>
                      <a:round/>
                      <a:headEnd type="none" w="med" len="med"/>
                      <a:tailEnd type="none" w="med" len="med"/>
                    </a:lnR>
                    <a:cell3D prstMaterial="dkEdge">
                      <a:bevel prst="coolSlant"/>
                      <a:lightRig rig="flood" dir="t"/>
                    </a:cell3D>
                  </a:tcPr>
                </a:tc>
              </a:tr>
              <a:tr h="370840">
                <a:tc>
                  <a:txBody>
                    <a:bodyPr/>
                    <a:lstStyle/>
                    <a:p>
                      <a:pPr marL="285750" indent="-285750" algn="l">
                        <a:buFont typeface="Wingdings" pitchFamily="2" charset="2"/>
                        <a:buChar char="v"/>
                      </a:pPr>
                      <a:r>
                        <a:rPr lang="es-MX" sz="1600" dirty="0" smtClean="0"/>
                        <a:t>Reformas</a:t>
                      </a:r>
                      <a:r>
                        <a:rPr lang="es-MX" sz="1600" baseline="0" dirty="0" smtClean="0"/>
                        <a:t> al SCP</a:t>
                      </a:r>
                      <a:endParaRPr lang="es-MX" sz="1600" dirty="0"/>
                    </a:p>
                  </a:txBody>
                  <a:tcPr>
                    <a:lnL w="12700" cap="flat" cmpd="sng" algn="ctr">
                      <a:solidFill>
                        <a:schemeClr val="tx1"/>
                      </a:solidFill>
                      <a:prstDash val="solid"/>
                      <a:round/>
                      <a:headEnd type="none" w="med" len="med"/>
                      <a:tailEnd type="none" w="med" len="med"/>
                    </a:lnL>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Mecanismos</a:t>
                      </a:r>
                      <a:r>
                        <a:rPr lang="es-MX" sz="1600" baseline="0" dirty="0" smtClean="0"/>
                        <a:t> de control</a:t>
                      </a:r>
                      <a:endParaRPr lang="es-MX" sz="1600" dirty="0" smtClean="0"/>
                    </a:p>
                  </a:txBody>
                  <a:tcPr>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Evaluación del </a:t>
                      </a:r>
                      <a:r>
                        <a:rPr lang="es-MX" sz="1600" baseline="0" dirty="0" smtClean="0"/>
                        <a:t>SCP</a:t>
                      </a:r>
                      <a:endParaRPr lang="es-MX" sz="1600" dirty="0" smtClean="0"/>
                    </a:p>
                  </a:txBody>
                  <a:tcPr>
                    <a:lnR w="12700" cap="flat" cmpd="sng" algn="ctr">
                      <a:solidFill>
                        <a:schemeClr val="tx1"/>
                      </a:solidFill>
                      <a:prstDash val="solid"/>
                      <a:round/>
                      <a:headEnd type="none" w="med" len="med"/>
                      <a:tailEnd type="none" w="med" len="med"/>
                    </a:lnR>
                    <a:cell3D prstMaterial="dkEdge">
                      <a:bevel prst="coolSlant"/>
                      <a:lightRig rig="flood" dir="t"/>
                    </a:cell3D>
                  </a:tcPr>
                </a:tc>
              </a:tr>
              <a:tr h="370840">
                <a:tc>
                  <a:txBody>
                    <a:bodyPr/>
                    <a:lstStyle/>
                    <a:p>
                      <a:pPr marL="285750" indent="-285750" algn="l">
                        <a:buFont typeface="Wingdings" pitchFamily="2" charset="2"/>
                        <a:buChar char="v"/>
                      </a:pPr>
                      <a:r>
                        <a:rPr lang="es-MX" sz="1600" dirty="0" smtClean="0"/>
                        <a:t>Diagnóstico del SCP previo a las</a:t>
                      </a:r>
                      <a:r>
                        <a:rPr lang="es-MX" sz="1600" baseline="0" dirty="0" smtClean="0"/>
                        <a:t> reformas</a:t>
                      </a:r>
                      <a:endParaRPr lang="es-MX" sz="1600" dirty="0"/>
                    </a:p>
                  </a:txBody>
                  <a:tcPr>
                    <a:lnL w="12700" cap="flat" cmpd="sng" algn="ctr">
                      <a:solidFill>
                        <a:schemeClr val="tx1"/>
                      </a:solidFill>
                      <a:prstDash val="solid"/>
                      <a:round/>
                      <a:headEnd type="none" w="med" len="med"/>
                      <a:tailEnd type="none" w="med" len="med"/>
                    </a:lnL>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Profesionalización de servidores públicos</a:t>
                      </a:r>
                    </a:p>
                  </a:txBody>
                  <a:tcPr>
                    <a:cell3D prstMaterial="dkEdge">
                      <a:bevel prst="coolSlant"/>
                      <a:lightRig rig="flood" dir="t"/>
                    </a:cell3D>
                  </a:tcPr>
                </a:tc>
                <a:tc>
                  <a:txBody>
                    <a:bodyPr/>
                    <a:lstStyle/>
                    <a:p>
                      <a:pPr marL="285750" indent="-285750" algn="l">
                        <a:buFont typeface="Wingdings" pitchFamily="2" charset="2"/>
                        <a:buChar char="v"/>
                      </a:pPr>
                      <a:r>
                        <a:rPr lang="es-MX" sz="1600" dirty="0" smtClean="0"/>
                        <a:t>Eficiencia</a:t>
                      </a:r>
                      <a:r>
                        <a:rPr lang="es-MX" sz="1600" baseline="0" dirty="0" smtClean="0"/>
                        <a:t> del SCP: </a:t>
                      </a:r>
                      <a:r>
                        <a:rPr lang="es-MX" sz="1600" dirty="0" smtClean="0"/>
                        <a:t>Resultados, logros y retos</a:t>
                      </a:r>
                      <a:endParaRPr lang="es-MX" sz="1600" dirty="0"/>
                    </a:p>
                  </a:txBody>
                  <a:tcPr>
                    <a:lnR w="12700" cap="flat" cmpd="sng" algn="ctr">
                      <a:solidFill>
                        <a:schemeClr val="tx1"/>
                      </a:solidFill>
                      <a:prstDash val="solid"/>
                      <a:round/>
                      <a:headEnd type="none" w="med" len="med"/>
                      <a:tailEnd type="none" w="med" len="med"/>
                    </a:lnR>
                    <a:cell3D prstMaterial="dkEdge">
                      <a:bevel prst="coolSlant"/>
                      <a:lightRig rig="flood" dir="t"/>
                    </a:cell3D>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Eficacia del mercado y de los procedimientos</a:t>
                      </a:r>
                    </a:p>
                  </a:txBody>
                  <a:tcPr>
                    <a:lnL w="12700" cap="flat" cmpd="sng" algn="ctr">
                      <a:solidFill>
                        <a:schemeClr val="tx1"/>
                      </a:solidFill>
                      <a:prstDash val="solid"/>
                      <a:round/>
                      <a:headEnd type="none" w="med" len="med"/>
                      <a:tailEnd type="none" w="med" len="med"/>
                    </a:lnL>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Procedimientos (sí) (no) competitivos</a:t>
                      </a:r>
                    </a:p>
                  </a:txBody>
                  <a:tcPr>
                    <a:cell3D prstMaterial="dkEdge">
                      <a:bevel prst="coolSlant"/>
                      <a:lightRig rig="flood" dir="t"/>
                    </a:cell3D>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Transparencia, monitoreo y disponibilidad de datos</a:t>
                      </a:r>
                    </a:p>
                  </a:txBody>
                  <a:tcPr>
                    <a:lnR w="12700" cap="flat" cmpd="sng" algn="ctr">
                      <a:solidFill>
                        <a:schemeClr val="tx1"/>
                      </a:solidFill>
                      <a:prstDash val="solid"/>
                      <a:round/>
                      <a:headEnd type="none" w="med" len="med"/>
                      <a:tailEnd type="none" w="med" len="med"/>
                    </a:lnR>
                    <a:cell3D prstMaterial="dkEdge">
                      <a:bevel prst="coolSlant"/>
                      <a:lightRig rig="flood" dir="t"/>
                    </a:cell3D>
                  </a:tcPr>
                </a:tc>
              </a:tr>
              <a:tr h="370840">
                <a:tc gridSpan="2">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MX" sz="1600" dirty="0" smtClean="0"/>
                        <a:t>Estrategias</a:t>
                      </a:r>
                      <a:r>
                        <a:rPr lang="es-MX" sz="1600" baseline="0" dirty="0" smtClean="0"/>
                        <a:t> de contratación: Convenios marco, contratos con opciones, subastas inversas, consolidación, sistema de precalificación, negociación con proveedores, etc.</a:t>
                      </a:r>
                      <a:endParaRPr lang="es-MX" sz="1600" dirty="0" smtClean="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cell3D prstMaterial="dkEdge">
                      <a:bevel prst="coolSlant"/>
                      <a:lightRig rig="flood" dir="t"/>
                    </a:cell3D>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endParaRPr lang="es-MX" sz="1600" dirty="0" smtClean="0"/>
                    </a:p>
                  </a:txBody>
                  <a:tcPr/>
                </a:tc>
                <a:tc>
                  <a:txBody>
                    <a:bodyPr/>
                    <a:lstStyle/>
                    <a:p>
                      <a:pPr marL="285750" indent="-285750" algn="l">
                        <a:buFont typeface="Wingdings" pitchFamily="2" charset="2"/>
                        <a:buChar char="v"/>
                      </a:pPr>
                      <a:r>
                        <a:rPr lang="es-MX" sz="1600" dirty="0" smtClean="0"/>
                        <a:t>Objetivos sociales, económicos y de sustentabilidad</a:t>
                      </a:r>
                      <a:r>
                        <a:rPr lang="es-MX" sz="1600" baseline="0" dirty="0" smtClean="0"/>
                        <a:t> : </a:t>
                      </a:r>
                      <a:r>
                        <a:rPr lang="es-MX" sz="1600" baseline="0" dirty="0" err="1" smtClean="0"/>
                        <a:t>Mipymes</a:t>
                      </a:r>
                      <a:r>
                        <a:rPr lang="es-MX" sz="1600" baseline="0" dirty="0" smtClean="0"/>
                        <a:t>, Green PP, Innovación, grupos vulnerables, etc.</a:t>
                      </a:r>
                      <a:endParaRPr lang="es-MX"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prst="coolSlant"/>
                      <a:lightRig rig="flood" dir="t"/>
                    </a:cell3D>
                  </a:tcPr>
                </a:tc>
              </a:tr>
            </a:tbl>
          </a:graphicData>
        </a:graphic>
      </p:graphicFrame>
    </p:spTree>
    <p:extLst>
      <p:ext uri="{BB962C8B-B14F-4D97-AF65-F5344CB8AC3E}">
        <p14:creationId xmlns="" xmlns:p14="http://schemas.microsoft.com/office/powerpoint/2010/main" val="397319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TotalTime>
  <Words>2882</Words>
  <Application>Microsoft Office PowerPoint</Application>
  <PresentationFormat>Presentación en pantalla (4:3)</PresentationFormat>
  <Paragraphs>582</Paragraphs>
  <Slides>42</Slides>
  <Notes>0</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Tema de Office</vt:lpstr>
      <vt:lpstr>Evaluación del impacto y de los beneficios de las reformas en los Sistemas de Contratación Pública de América Latina y el Caribe</vt:lpstr>
      <vt:lpstr>Objetivo general</vt:lpstr>
      <vt:lpstr>Metodología y alcance</vt:lpstr>
      <vt:lpstr>Selección de países</vt:lpstr>
      <vt:lpstr>Diapositiva 5</vt:lpstr>
      <vt:lpstr>Diapositiva 6</vt:lpstr>
      <vt:lpstr>Diapositiva 7</vt:lpstr>
      <vt:lpstr>Diapositiva 8</vt:lpstr>
      <vt:lpstr>Diapositiva 9</vt:lpstr>
      <vt:lpstr>Hallazgos y conclusiones…</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JDP</dc:creator>
  <cp:lastModifiedBy>Jaqueline</cp:lastModifiedBy>
  <cp:revision>123</cp:revision>
  <dcterms:created xsi:type="dcterms:W3CDTF">2013-05-17T01:46:18Z</dcterms:created>
  <dcterms:modified xsi:type="dcterms:W3CDTF">2013-09-17T12:59:36Z</dcterms:modified>
</cp:coreProperties>
</file>